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3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789" r:id="rId2"/>
    <p:sldId id="776" r:id="rId3"/>
    <p:sldId id="739" r:id="rId4"/>
    <p:sldId id="716" r:id="rId5"/>
    <p:sldId id="772" r:id="rId6"/>
    <p:sldId id="759" r:id="rId7"/>
    <p:sldId id="763" r:id="rId8"/>
    <p:sldId id="784" r:id="rId9"/>
    <p:sldId id="782" r:id="rId10"/>
    <p:sldId id="783" r:id="rId11"/>
    <p:sldId id="787" r:id="rId12"/>
    <p:sldId id="7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piker" initials="F" lastIdx="4" clrIdx="0">
    <p:extLst>
      <p:ext uri="{19B8F6BF-5375-455C-9EA6-DF929625EA0E}">
        <p15:presenceInfo xmlns="" xmlns:p15="http://schemas.microsoft.com/office/powerpoint/2012/main" userId="Freepi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35" autoAdjust="0"/>
    <p:restoredTop sz="96532" autoAdjust="0"/>
  </p:normalViewPr>
  <p:slideViewPr>
    <p:cSldViewPr snapToGrid="0" snapToObjects="1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haremis\Documents\&#914;&#953;&#946;&#955;&#943;&#959;14545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914;&#953;&#946;&#955;&#943;&#959;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charemis\Documents\&#914;&#953;&#946;&#955;&#943;&#959;14545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13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8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Φύλλο2!$A$2:$A$39</c:f>
              <c:strCache>
                <c:ptCount val="38"/>
                <c:pt idx="0">
                  <c:v>Τουρκία</c:v>
                </c:pt>
                <c:pt idx="1">
                  <c:v>Λουξεμβούργο</c:v>
                </c:pt>
                <c:pt idx="2">
                  <c:v>Μεξικό</c:v>
                </c:pt>
                <c:pt idx="3">
                  <c:v>Λετονία</c:v>
                </c:pt>
                <c:pt idx="4">
                  <c:v>Πολωνία</c:v>
                </c:pt>
                <c:pt idx="5">
                  <c:v>Ουγγαρία</c:v>
                </c:pt>
                <c:pt idx="6">
                  <c:v>Εσθονία</c:v>
                </c:pt>
                <c:pt idx="7">
                  <c:v>Ιρλανδία</c:v>
                </c:pt>
                <c:pt idx="8">
                  <c:v>Λιθουανία</c:v>
                </c:pt>
                <c:pt idx="9">
                  <c:v>Σλοβακία</c:v>
                </c:pt>
                <c:pt idx="10">
                  <c:v>Κολομβία</c:v>
                </c:pt>
                <c:pt idx="11">
                  <c:v>Ισραήλ</c:v>
                </c:pt>
                <c:pt idx="12">
                  <c:v>Τσεχία</c:v>
                </c:pt>
                <c:pt idx="13">
                  <c:v>Ελλάδα</c:v>
                </c:pt>
                <c:pt idx="14">
                  <c:v>Ν. Κορέα</c:v>
                </c:pt>
                <c:pt idx="15">
                  <c:v>Σλοβενία</c:v>
                </c:pt>
                <c:pt idx="16">
                  <c:v>Ιταλία</c:v>
                </c:pt>
                <c:pt idx="17">
                  <c:v>Ισλανδία</c:v>
                </c:pt>
                <c:pt idx="18">
                  <c:v>Μ.Ο. ΟΟΣΑ</c:v>
                </c:pt>
                <c:pt idx="19">
                  <c:v>Ισπανία</c:v>
                </c:pt>
                <c:pt idx="20">
                  <c:v>Χιλή</c:v>
                </c:pt>
                <c:pt idx="21">
                  <c:v>Φιλανδία</c:v>
                </c:pt>
                <c:pt idx="22">
                  <c:v>Αυστραλία</c:v>
                </c:pt>
                <c:pt idx="23">
                  <c:v>Νέα Ζηλανδία</c:v>
                </c:pt>
                <c:pt idx="24">
                  <c:v>Πορτογαλία</c:v>
                </c:pt>
                <c:pt idx="25">
                  <c:v>Δανία</c:v>
                </c:pt>
                <c:pt idx="26">
                  <c:v>Ολλανδία</c:v>
                </c:pt>
                <c:pt idx="27">
                  <c:v>Βέλγιο</c:v>
                </c:pt>
                <c:pt idx="28">
                  <c:v>Ην. Βασίλειο</c:v>
                </c:pt>
                <c:pt idx="29">
                  <c:v>Αυστρία</c:v>
                </c:pt>
                <c:pt idx="30">
                  <c:v>Νορβηγία</c:v>
                </c:pt>
                <c:pt idx="31">
                  <c:v>Καναδάς</c:v>
                </c:pt>
                <c:pt idx="32">
                  <c:v>Σουηδία</c:v>
                </c:pt>
                <c:pt idx="33">
                  <c:v>Ιαπωνία</c:v>
                </c:pt>
                <c:pt idx="34">
                  <c:v>Γαλλία</c:v>
                </c:pt>
                <c:pt idx="35">
                  <c:v>Γερμανία</c:v>
                </c:pt>
                <c:pt idx="36">
                  <c:v>Ελβετία</c:v>
                </c:pt>
                <c:pt idx="37">
                  <c:v>ΗΠΑ</c:v>
                </c:pt>
              </c:strCache>
            </c:strRef>
          </c:cat>
          <c:val>
            <c:numRef>
              <c:f>Φύλλο2!$B$2:$B$39</c:f>
              <c:numCache>
                <c:formatCode>General</c:formatCode>
                <c:ptCount val="38"/>
                <c:pt idx="0">
                  <c:v>4.4000000000000004</c:v>
                </c:pt>
                <c:pt idx="1">
                  <c:v>5.4</c:v>
                </c:pt>
                <c:pt idx="2">
                  <c:v>5.5</c:v>
                </c:pt>
                <c:pt idx="3">
                  <c:v>6.3</c:v>
                </c:pt>
                <c:pt idx="4">
                  <c:v>6.3</c:v>
                </c:pt>
                <c:pt idx="5">
                  <c:v>6.4</c:v>
                </c:pt>
                <c:pt idx="6">
                  <c:v>6.8</c:v>
                </c:pt>
                <c:pt idx="7">
                  <c:v>6.8</c:v>
                </c:pt>
                <c:pt idx="8">
                  <c:v>6.8</c:v>
                </c:pt>
                <c:pt idx="9">
                  <c:v>6.9</c:v>
                </c:pt>
                <c:pt idx="10">
                  <c:v>7.3</c:v>
                </c:pt>
                <c:pt idx="11">
                  <c:v>7.5</c:v>
                </c:pt>
                <c:pt idx="12">
                  <c:v>7.8</c:v>
                </c:pt>
                <c:pt idx="13">
                  <c:v>7.8</c:v>
                </c:pt>
                <c:pt idx="14">
                  <c:v>8</c:v>
                </c:pt>
                <c:pt idx="15">
                  <c:v>8.3000000000000007</c:v>
                </c:pt>
                <c:pt idx="16">
                  <c:v>8.7000000000000011</c:v>
                </c:pt>
                <c:pt idx="17">
                  <c:v>8.8000000000000007</c:v>
                </c:pt>
                <c:pt idx="18">
                  <c:v>8.8000000000000007</c:v>
                </c:pt>
                <c:pt idx="19">
                  <c:v>9</c:v>
                </c:pt>
                <c:pt idx="20">
                  <c:v>9.1</c:v>
                </c:pt>
                <c:pt idx="21">
                  <c:v>9.1</c:v>
                </c:pt>
                <c:pt idx="22">
                  <c:v>9.3000000000000007</c:v>
                </c:pt>
                <c:pt idx="23">
                  <c:v>9.3000000000000007</c:v>
                </c:pt>
                <c:pt idx="24">
                  <c:v>9.6</c:v>
                </c:pt>
                <c:pt idx="25">
                  <c:v>10</c:v>
                </c:pt>
                <c:pt idx="26">
                  <c:v>10</c:v>
                </c:pt>
                <c:pt idx="27">
                  <c:v>10.3</c:v>
                </c:pt>
                <c:pt idx="28">
                  <c:v>10.3</c:v>
                </c:pt>
                <c:pt idx="29">
                  <c:v>10.4</c:v>
                </c:pt>
                <c:pt idx="30">
                  <c:v>10.5</c:v>
                </c:pt>
                <c:pt idx="31">
                  <c:v>10.8</c:v>
                </c:pt>
                <c:pt idx="32">
                  <c:v>10.9</c:v>
                </c:pt>
                <c:pt idx="33">
                  <c:v>11.1</c:v>
                </c:pt>
                <c:pt idx="34">
                  <c:v>11.2</c:v>
                </c:pt>
                <c:pt idx="35">
                  <c:v>11.7</c:v>
                </c:pt>
                <c:pt idx="36">
                  <c:v>12.1</c:v>
                </c:pt>
                <c:pt idx="37">
                  <c:v>17</c:v>
                </c:pt>
              </c:numCache>
            </c:numRef>
          </c:val>
        </c:ser>
        <c:gapWidth val="70"/>
        <c:axId val="41247104"/>
        <c:axId val="41248640"/>
      </c:barChart>
      <c:catAx>
        <c:axId val="412471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248640"/>
        <c:crosses val="autoZero"/>
        <c:auto val="1"/>
        <c:lblAlgn val="ctr"/>
        <c:lblOffset val="100"/>
      </c:catAx>
      <c:valAx>
        <c:axId val="412486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2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col"/>
        <c:grouping val="clustered"/>
        <c:ser>
          <c:idx val="1"/>
          <c:order val="1"/>
          <c:tx>
            <c:v>Τρέχουσα Δαπάνη Ελλάδας ως % του ΑΕΠ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Φύλλο4!$T$6:$AY$6</c:f>
              <c:numCache>
                <c:formatCode>General</c:formatCode>
                <c:ptCount val="32"/>
                <c:pt idx="0">
                  <c:v>5.5</c:v>
                </c:pt>
                <c:pt idx="1">
                  <c:v>6</c:v>
                </c:pt>
                <c:pt idx="2">
                  <c:v>6.1</c:v>
                </c:pt>
                <c:pt idx="3">
                  <c:v>5.9</c:v>
                </c:pt>
                <c:pt idx="4">
                  <c:v>6.5</c:v>
                </c:pt>
                <c:pt idx="5">
                  <c:v>7.3</c:v>
                </c:pt>
                <c:pt idx="6">
                  <c:v>8</c:v>
                </c:pt>
                <c:pt idx="7">
                  <c:v>8</c:v>
                </c:pt>
                <c:pt idx="8">
                  <c:v>7.9</c:v>
                </c:pt>
                <c:pt idx="9">
                  <c:v>7.7</c:v>
                </c:pt>
                <c:pt idx="10">
                  <c:v>7.6</c:v>
                </c:pt>
                <c:pt idx="11">
                  <c:v>7.8</c:v>
                </c:pt>
                <c:pt idx="12">
                  <c:v>7.2</c:v>
                </c:pt>
                <c:pt idx="13">
                  <c:v>8</c:v>
                </c:pt>
                <c:pt idx="14">
                  <c:v>8.2000000000000011</c:v>
                </c:pt>
                <c:pt idx="15">
                  <c:v>8.4</c:v>
                </c:pt>
                <c:pt idx="16">
                  <c:v>8.1</c:v>
                </c:pt>
                <c:pt idx="17">
                  <c:v>8.6</c:v>
                </c:pt>
                <c:pt idx="18">
                  <c:v>8.3000000000000007</c:v>
                </c:pt>
                <c:pt idx="19">
                  <c:v>8.4</c:v>
                </c:pt>
                <c:pt idx="20">
                  <c:v>8.8000000000000007</c:v>
                </c:pt>
                <c:pt idx="21">
                  <c:v>9.4</c:v>
                </c:pt>
                <c:pt idx="22">
                  <c:v>9.5</c:v>
                </c:pt>
                <c:pt idx="23">
                  <c:v>9</c:v>
                </c:pt>
                <c:pt idx="24">
                  <c:v>8.8000000000000007</c:v>
                </c:pt>
                <c:pt idx="25">
                  <c:v>8.3000000000000007</c:v>
                </c:pt>
                <c:pt idx="26">
                  <c:v>7.9</c:v>
                </c:pt>
                <c:pt idx="27">
                  <c:v>8</c:v>
                </c:pt>
                <c:pt idx="28">
                  <c:v>8.2000000000000011</c:v>
                </c:pt>
                <c:pt idx="29">
                  <c:v>8</c:v>
                </c:pt>
                <c:pt idx="30">
                  <c:v>7.7</c:v>
                </c:pt>
                <c:pt idx="31">
                  <c:v>7.8</c:v>
                </c:pt>
              </c:numCache>
            </c:numRef>
          </c:val>
        </c:ser>
        <c:gapWidth val="75"/>
        <c:axId val="41419520"/>
        <c:axId val="41409536"/>
      </c:barChart>
      <c:lineChart>
        <c:grouping val="standard"/>
        <c:ser>
          <c:idx val="0"/>
          <c:order val="0"/>
          <c:tx>
            <c:v>Τρέχουσα κατά κεφαλήν Δαπάνη Ελλάδας, σε $ΡΡΡ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3.4812880765883382E-2"/>
                  <c:y val="-5.4161668189414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Φύλλο4!$T$4:$AY$4</c:f>
              <c:strCach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strCache>
            </c:strRef>
          </c:cat>
          <c:val>
            <c:numRef>
              <c:f>Φύλλο4!$T$5:$AY$5</c:f>
              <c:numCache>
                <c:formatCode>#,##0.0_ ;\-#,##0.0\ </c:formatCode>
                <c:ptCount val="32"/>
                <c:pt idx="0">
                  <c:v>616.68700000000001</c:v>
                </c:pt>
                <c:pt idx="1">
                  <c:v>735.58</c:v>
                </c:pt>
                <c:pt idx="2">
                  <c:v>772.98299999999949</c:v>
                </c:pt>
                <c:pt idx="3">
                  <c:v>795.39699999999948</c:v>
                </c:pt>
                <c:pt idx="4">
                  <c:v>886.928</c:v>
                </c:pt>
                <c:pt idx="5">
                  <c:v>1000.6030000000005</c:v>
                </c:pt>
                <c:pt idx="6">
                  <c:v>1139.6039999999998</c:v>
                </c:pt>
                <c:pt idx="7">
                  <c:v>1190.3819999999998</c:v>
                </c:pt>
                <c:pt idx="8">
                  <c:v>1233.5170000000001</c:v>
                </c:pt>
                <c:pt idx="9">
                  <c:v>1288.095</c:v>
                </c:pt>
                <c:pt idx="10">
                  <c:v>1327.913</c:v>
                </c:pt>
                <c:pt idx="11">
                  <c:v>1390.316</c:v>
                </c:pt>
                <c:pt idx="12">
                  <c:v>1417.7449999999999</c:v>
                </c:pt>
                <c:pt idx="13">
                  <c:v>1700.0419999999999</c:v>
                </c:pt>
                <c:pt idx="14">
                  <c:v>1951.1289999999999</c:v>
                </c:pt>
                <c:pt idx="15">
                  <c:v>2048.4780000000001</c:v>
                </c:pt>
                <c:pt idx="16">
                  <c:v>2100.7530000000002</c:v>
                </c:pt>
                <c:pt idx="17">
                  <c:v>2193.5940000000001</c:v>
                </c:pt>
                <c:pt idx="18">
                  <c:v>2301.38</c:v>
                </c:pt>
                <c:pt idx="19">
                  <c:v>2424.5569999999998</c:v>
                </c:pt>
                <c:pt idx="20">
                  <c:v>2665.4670000000001</c:v>
                </c:pt>
                <c:pt idx="21">
                  <c:v>2742.1370000000002</c:v>
                </c:pt>
                <c:pt idx="22">
                  <c:v>2605.4699999999998</c:v>
                </c:pt>
                <c:pt idx="23">
                  <c:v>2289.5909999999999</c:v>
                </c:pt>
                <c:pt idx="24">
                  <c:v>2145.538</c:v>
                </c:pt>
                <c:pt idx="25">
                  <c:v>2067.17</c:v>
                </c:pt>
                <c:pt idx="26">
                  <c:v>2016.5609999999999</c:v>
                </c:pt>
                <c:pt idx="27">
                  <c:v>2081.3770000000022</c:v>
                </c:pt>
                <c:pt idx="28">
                  <c:v>2220.7919999999999</c:v>
                </c:pt>
                <c:pt idx="29">
                  <c:v>2238.5749999999998</c:v>
                </c:pt>
                <c:pt idx="30">
                  <c:v>2265.8989999999999</c:v>
                </c:pt>
                <c:pt idx="31">
                  <c:v>2383.6279999999997</c:v>
                </c:pt>
              </c:numCache>
            </c:numRef>
          </c:val>
        </c:ser>
        <c:marker val="1"/>
        <c:axId val="41408000"/>
        <c:axId val="41406464"/>
      </c:lineChart>
      <c:valAx>
        <c:axId val="41406464"/>
        <c:scaling>
          <c:orientation val="minMax"/>
        </c:scaling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408000"/>
        <c:crosses val="max"/>
        <c:crossBetween val="between"/>
      </c:valAx>
      <c:catAx>
        <c:axId val="41408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406464"/>
        <c:crosses val="autoZero"/>
        <c:auto val="1"/>
        <c:lblAlgn val="ctr"/>
        <c:lblOffset val="100"/>
      </c:catAx>
      <c:valAx>
        <c:axId val="41409536"/>
        <c:scaling>
          <c:orientation val="minMax"/>
          <c:min val="5"/>
        </c:scaling>
        <c:axPos val="l"/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419520"/>
        <c:crosses val="autoZero"/>
        <c:crossBetween val="between"/>
      </c:valAx>
      <c:catAx>
        <c:axId val="41419520"/>
        <c:scaling>
          <c:orientation val="minMax"/>
        </c:scaling>
        <c:delete val="1"/>
        <c:axPos val="b"/>
        <c:tickLblPos val="nextTo"/>
        <c:crossAx val="4140953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doughnut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824018324911422"/>
                  <c:y val="-0.16785248826655297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111111111111102"/>
                  <c:y val="-6.0185185185185147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6944433508311488"/>
                  <c:y val="4.1666666666666664E-2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988888888888886"/>
                      <c:h val="0.2634722222222222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9579366022316792E-2"/>
                  <c:y val="0.20055641751677591"/>
                </c:manualLayout>
              </c:layout>
              <c:showCatName val="1"/>
              <c:showPercent val="1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eparator>
</c:separator>
            <c:extLst>
              <c:ext xmlns:c15="http://schemas.microsoft.com/office/drawing/2012/chart" uri="{CE6537A1-D6FC-4f65-9D91-7224C49458BB}"/>
            </c:extLst>
          </c:dLbls>
          <c:cat>
            <c:strRef>
              <c:f>Φύλλο5!$F$6:$F$9</c:f>
              <c:strCache>
                <c:ptCount val="4"/>
                <c:pt idx="0">
                  <c:v>Κράτος - Ταμεία</c:v>
                </c:pt>
                <c:pt idx="1">
                  <c:v>Νοικοκυριά</c:v>
                </c:pt>
                <c:pt idx="2">
                  <c:v>Ιδιωτική Ασφάλιση (Αποζημιώσεις Υγείας)</c:v>
                </c:pt>
                <c:pt idx="3">
                  <c:v>Λοιπές Δαπάνες</c:v>
                </c:pt>
              </c:strCache>
            </c:strRef>
          </c:cat>
          <c:val>
            <c:numRef>
              <c:f>Φύλλο5!$G$6:$G$9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0.56000000000000005</c:v>
                </c:pt>
                <c:pt idx="3">
                  <c:v>5.5000000000000014E-2</c:v>
                </c:pt>
              </c:numCache>
            </c:numRef>
          </c:val>
        </c:ser>
        <c:firstSliceAng val="131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l-G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Ελλάδα</c:v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2.4390243902439042E-3"/>
                  <c:y val="3.06603716646168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1.886792102437954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7.3170731707317103E-3"/>
                  <c:y val="4.71698025609488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1.41509407682846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Φύλλο4!$B$9:$O$9</c:f>
              <c:strCache>
                <c:ptCount val="14"/>
                <c:pt idx="0">
                  <c:v>2005-2006</c:v>
                </c:pt>
                <c:pt idx="1">
                  <c:v>2006 -2007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Φύλλο4!$B$10:$O$10</c:f>
              <c:numCache>
                <c:formatCode>#,##0.0_ ;\-#,##0.0\ </c:formatCode>
                <c:ptCount val="14"/>
                <c:pt idx="0">
                  <c:v>1.8535660288450773</c:v>
                </c:pt>
                <c:pt idx="1">
                  <c:v>4.5899171455753729</c:v>
                </c:pt>
                <c:pt idx="2">
                  <c:v>4.0808096816177297</c:v>
                </c:pt>
                <c:pt idx="3">
                  <c:v>2.3473541879270443</c:v>
                </c:pt>
                <c:pt idx="4">
                  <c:v>-6.0420154623259821</c:v>
                </c:pt>
                <c:pt idx="5">
                  <c:v>-14.209874742356648</c:v>
                </c:pt>
                <c:pt idx="6">
                  <c:v>-9.6836932832386928</c:v>
                </c:pt>
                <c:pt idx="7">
                  <c:v>-7.9210200515232536</c:v>
                </c:pt>
                <c:pt idx="8">
                  <c:v>-3.8623138616450192</c:v>
                </c:pt>
                <c:pt idx="9">
                  <c:v>3.8223630533366078</c:v>
                </c:pt>
                <c:pt idx="10">
                  <c:v>3.2715005863450219</c:v>
                </c:pt>
                <c:pt idx="11">
                  <c:v>-1.4123473103167539</c:v>
                </c:pt>
                <c:pt idx="12">
                  <c:v>-0.99825882479648298</c:v>
                </c:pt>
                <c:pt idx="13">
                  <c:v>1.8410780240858637</c:v>
                </c:pt>
              </c:numCache>
            </c:numRef>
          </c:val>
        </c:ser>
        <c:ser>
          <c:idx val="1"/>
          <c:order val="1"/>
          <c:tx>
            <c:strRef>
              <c:f>Φύλλο4!$A$11</c:f>
              <c:strCache>
                <c:ptCount val="1"/>
                <c:pt idx="0">
                  <c:v>Μ.Ο. ΟΟΣΑ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Φύλλο4!$B$9:$O$9</c:f>
              <c:strCache>
                <c:ptCount val="14"/>
                <c:pt idx="0">
                  <c:v>2005-2006</c:v>
                </c:pt>
                <c:pt idx="1">
                  <c:v>2006 -2007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  <c:pt idx="11">
                  <c:v>2016-2017</c:v>
                </c:pt>
                <c:pt idx="12">
                  <c:v>2017-2018</c:v>
                </c:pt>
                <c:pt idx="13">
                  <c:v>2018-2019</c:v>
                </c:pt>
              </c:strCache>
            </c:strRef>
          </c:cat>
          <c:val>
            <c:numRef>
              <c:f>Φύλλο4!$B$11:$O$11</c:f>
              <c:numCache>
                <c:formatCode>#,##0.0_ ;\-#,##0.0\ </c:formatCode>
                <c:ptCount val="14"/>
                <c:pt idx="0">
                  <c:v>3.7324610653752739</c:v>
                </c:pt>
                <c:pt idx="1">
                  <c:v>4.0795191134652153</c:v>
                </c:pt>
                <c:pt idx="2">
                  <c:v>2.9558630696968389</c:v>
                </c:pt>
                <c:pt idx="3">
                  <c:v>2.7217614981125466</c:v>
                </c:pt>
                <c:pt idx="4">
                  <c:v>0.41367177547558098</c:v>
                </c:pt>
                <c:pt idx="5">
                  <c:v>0.36758376831937223</c:v>
                </c:pt>
                <c:pt idx="6">
                  <c:v>8.930033877287312E-2</c:v>
                </c:pt>
                <c:pt idx="7">
                  <c:v>1.1603828112074681</c:v>
                </c:pt>
                <c:pt idx="8">
                  <c:v>1.7429958813169859</c:v>
                </c:pt>
                <c:pt idx="9">
                  <c:v>3.1831225018994895</c:v>
                </c:pt>
                <c:pt idx="10">
                  <c:v>2.9932434606915121</c:v>
                </c:pt>
                <c:pt idx="11">
                  <c:v>2.2835468735323419</c:v>
                </c:pt>
                <c:pt idx="12">
                  <c:v>2.5995991574018813</c:v>
                </c:pt>
                <c:pt idx="13">
                  <c:v>2.5788027579831065</c:v>
                </c:pt>
              </c:numCache>
            </c:numRef>
          </c:val>
        </c:ser>
        <c:marker val="1"/>
        <c:axId val="41591168"/>
        <c:axId val="41592704"/>
      </c:lineChart>
      <c:catAx>
        <c:axId val="41591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592704"/>
        <c:crosses val="autoZero"/>
        <c:auto val="1"/>
        <c:lblAlgn val="ctr"/>
        <c:lblOffset val="100"/>
      </c:catAx>
      <c:valAx>
        <c:axId val="415927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59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el-G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col"/>
        <c:grouping val="clustered"/>
        <c:ser>
          <c:idx val="1"/>
          <c:order val="1"/>
          <c:tx>
            <c:v>Out-of-Pocket Δαπάνη Υγείας  ως % της Συνολικής Δαπάνης</c:v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Φύλλο4!$AI$15:$AX$15</c:f>
              <c:numCache>
                <c:formatCode>#,##0.0_ ;\-#,##0.0\ </c:formatCode>
                <c:ptCount val="16"/>
                <c:pt idx="0">
                  <c:v>37.9</c:v>
                </c:pt>
                <c:pt idx="1">
                  <c:v>38.961000000000006</c:v>
                </c:pt>
                <c:pt idx="2">
                  <c:v>36.875</c:v>
                </c:pt>
                <c:pt idx="3">
                  <c:v>36.045000000000002</c:v>
                </c:pt>
                <c:pt idx="4">
                  <c:v>34.223000000000013</c:v>
                </c:pt>
                <c:pt idx="5">
                  <c:v>32.208000000000013</c:v>
                </c:pt>
                <c:pt idx="6">
                  <c:v>29.503</c:v>
                </c:pt>
                <c:pt idx="7">
                  <c:v>28.259</c:v>
                </c:pt>
                <c:pt idx="8">
                  <c:v>31.158000000000001</c:v>
                </c:pt>
                <c:pt idx="9">
                  <c:v>30.449000000000002</c:v>
                </c:pt>
                <c:pt idx="10">
                  <c:v>34.077000000000005</c:v>
                </c:pt>
                <c:pt idx="11">
                  <c:v>37.099000000000011</c:v>
                </c:pt>
                <c:pt idx="12">
                  <c:v>36.763000000000012</c:v>
                </c:pt>
                <c:pt idx="13">
                  <c:v>34.886000000000003</c:v>
                </c:pt>
                <c:pt idx="14">
                  <c:v>35.085000000000001</c:v>
                </c:pt>
                <c:pt idx="15">
                  <c:v>36.439</c:v>
                </c:pt>
              </c:numCache>
            </c:numRef>
          </c:val>
        </c:ser>
        <c:gapWidth val="75"/>
        <c:axId val="41765504"/>
        <c:axId val="41763968"/>
      </c:barChart>
      <c:lineChart>
        <c:grouping val="standard"/>
        <c:ser>
          <c:idx val="0"/>
          <c:order val="0"/>
          <c:tx>
            <c:v>Out-of-Pocket Δαπάνη Υγείας σε $ΡΡΡ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7.3284979993297134E-3"/>
                  <c:y val="-2.21139975606887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985493997988978E-2"/>
                  <c:y val="1.965688672061215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Φύλλο4!$AI$13:$AY$13</c:f>
              <c:strCach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strCache>
            </c:strRef>
          </c:cat>
          <c:val>
            <c:numRef>
              <c:f>Φύλλο4!$AI$16:$AX$16</c:f>
              <c:numCache>
                <c:formatCode>#,##0.0_ ;\-#,##0.0\ </c:formatCode>
                <c:ptCount val="16"/>
                <c:pt idx="0">
                  <c:v>776.36399999999946</c:v>
                </c:pt>
                <c:pt idx="1">
                  <c:v>818.47699999999998</c:v>
                </c:pt>
                <c:pt idx="2">
                  <c:v>808.89300000000003</c:v>
                </c:pt>
                <c:pt idx="3">
                  <c:v>829.53499999999997</c:v>
                </c:pt>
                <c:pt idx="4">
                  <c:v>829.76499999999999</c:v>
                </c:pt>
                <c:pt idx="5">
                  <c:v>858.5</c:v>
                </c:pt>
                <c:pt idx="6">
                  <c:v>809.01199999999949</c:v>
                </c:pt>
                <c:pt idx="7">
                  <c:v>736.27599999999995</c:v>
                </c:pt>
                <c:pt idx="8">
                  <c:v>713.40199999999948</c:v>
                </c:pt>
                <c:pt idx="9">
                  <c:v>653.29400000000055</c:v>
                </c:pt>
                <c:pt idx="10">
                  <c:v>704.43199999999933</c:v>
                </c:pt>
                <c:pt idx="11">
                  <c:v>748.11900000000003</c:v>
                </c:pt>
                <c:pt idx="12">
                  <c:v>765.18100000000004</c:v>
                </c:pt>
                <c:pt idx="13">
                  <c:v>774.74300000000005</c:v>
                </c:pt>
                <c:pt idx="14">
                  <c:v>785.39300000000003</c:v>
                </c:pt>
                <c:pt idx="15">
                  <c:v>825.66399999999999</c:v>
                </c:pt>
              </c:numCache>
            </c:numRef>
          </c:val>
        </c:ser>
        <c:marker val="1"/>
        <c:axId val="41340288"/>
        <c:axId val="41338752"/>
      </c:lineChart>
      <c:valAx>
        <c:axId val="41338752"/>
        <c:scaling>
          <c:orientation val="minMax"/>
        </c:scaling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340288"/>
        <c:crosses val="max"/>
        <c:crossBetween val="between"/>
      </c:valAx>
      <c:catAx>
        <c:axId val="4134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338752"/>
        <c:crosses val="autoZero"/>
        <c:auto val="1"/>
        <c:lblAlgn val="ctr"/>
        <c:lblOffset val="100"/>
      </c:catAx>
      <c:valAx>
        <c:axId val="41763968"/>
        <c:scaling>
          <c:orientation val="minMax"/>
          <c:min val="25"/>
        </c:scaling>
        <c:axPos val="l"/>
        <c:numFmt formatCode="#,##0.0_ ;\-#,##0.0\ 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765504"/>
        <c:crosses val="autoZero"/>
        <c:crossBetween val="between"/>
      </c:valAx>
      <c:catAx>
        <c:axId val="41765504"/>
        <c:scaling>
          <c:orientation val="minMax"/>
        </c:scaling>
        <c:delete val="1"/>
        <c:axPos val="b"/>
        <c:tickLblPos val="nextTo"/>
        <c:crossAx val="41763968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300"/>
      </a:pPr>
      <a:endParaRPr lang="el-G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0.01188</cdr:x>
      <cdr:y>0.84471</cdr:y>
    </cdr:from>
    <cdr:to>
      <cdr:x>0.04439</cdr:x>
      <cdr:y>0.90426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8669E729-17A0-4703-8398-8DC8F4D8AD2E}"/>
            </a:ext>
          </a:extLst>
        </cdr:cNvPr>
        <cdr:cNvSpPr txBox="1"/>
      </cdr:nvSpPr>
      <cdr:spPr>
        <a:xfrm xmlns:a="http://schemas.openxmlformats.org/drawingml/2006/main">
          <a:off x="123567" y="4366054"/>
          <a:ext cx="33800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9pPr>
        </a:lstStyle>
        <a:p xmlns:a="http://schemas.openxmlformats.org/drawingml/2006/main">
          <a:r>
            <a:rPr lang="el-GR" sz="1400" dirty="0" smtClean="0">
              <a:latin typeface="+mn-lt"/>
              <a:ea typeface="Roboto Slab" pitchFamily="2" charset="0"/>
              <a:cs typeface="Montserrat" charset="0"/>
            </a:rPr>
            <a:t>%</a:t>
          </a:r>
          <a:endParaRPr lang="en-US" sz="1400" dirty="0">
            <a:latin typeface="+mn-lt"/>
            <a:ea typeface="Roboto Slab" pitchFamily="2" charset="0"/>
            <a:cs typeface="Montserrat" charset="0"/>
          </a:endParaRPr>
        </a:p>
      </cdr:txBody>
    </cdr:sp>
  </cdr:relSizeAnchor>
  <cdr:relSizeAnchor xmlns:cdr="http://schemas.openxmlformats.org/drawingml/2006/chartDrawing">
    <cdr:from>
      <cdr:x>0.01188</cdr:x>
      <cdr:y>0.84471</cdr:y>
    </cdr:from>
    <cdr:to>
      <cdr:x>0.04439</cdr:x>
      <cdr:y>0.90426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8669E729-17A0-4703-8398-8DC8F4D8AD2E}"/>
            </a:ext>
          </a:extLst>
        </cdr:cNvPr>
        <cdr:cNvSpPr txBox="1"/>
      </cdr:nvSpPr>
      <cdr:spPr>
        <a:xfrm xmlns:a="http://schemas.openxmlformats.org/drawingml/2006/main">
          <a:off x="123567" y="4366054"/>
          <a:ext cx="338007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alibri"/>
            </a:defRPr>
          </a:lvl9pPr>
        </a:lstStyle>
        <a:p xmlns:a="http://schemas.openxmlformats.org/drawingml/2006/main">
          <a:r>
            <a:rPr lang="el-GR" sz="1400" dirty="0" smtClean="0">
              <a:latin typeface="+mn-lt"/>
              <a:ea typeface="Roboto Slab" pitchFamily="2" charset="0"/>
              <a:cs typeface="Montserrat" charset="0"/>
            </a:rPr>
            <a:t>%</a:t>
          </a:r>
          <a:endParaRPr lang="en-US" sz="1400" dirty="0">
            <a:latin typeface="+mn-lt"/>
            <a:ea typeface="Roboto Slab" pitchFamily="2" charset="0"/>
            <a:cs typeface="Montserrat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9D2CE1B-0954-4D33-AB5F-A7C719F844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73FD09-A43D-4FFC-B6D0-0547FD8F50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AFE0E-6A1C-4885-B63C-2DFDC6AB1C79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CF5188-4104-49A0-8942-88B4848536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D68E2C-942E-45D8-A73F-D445E1178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A61BB-20CE-4FD0-BD5C-E0532AC8E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045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EA084-1755-244B-AA1B-DD1CDE75AFEE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81F7C-1D07-BA46-A5B5-F41F280D9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009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8ECB4D-BD78-4876-A320-98CB78C08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0FC8779-CF67-4C69-A01E-51C4824593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92710"/>
            <a:ext cx="12192000" cy="2172970"/>
          </a:xfrm>
          <a:custGeom>
            <a:avLst/>
            <a:gdLst>
              <a:gd name="connsiteX0" fmla="*/ 0 w 12192000"/>
              <a:gd name="connsiteY0" fmla="*/ 0 h 2172970"/>
              <a:gd name="connsiteX1" fmla="*/ 12192000 w 12192000"/>
              <a:gd name="connsiteY1" fmla="*/ 0 h 2172970"/>
              <a:gd name="connsiteX2" fmla="*/ 12192000 w 12192000"/>
              <a:gd name="connsiteY2" fmla="*/ 2172970 h 2172970"/>
              <a:gd name="connsiteX3" fmla="*/ 0 w 12192000"/>
              <a:gd name="connsiteY3" fmla="*/ 2172970 h 217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2970">
                <a:moveTo>
                  <a:pt x="0" y="0"/>
                </a:moveTo>
                <a:lnTo>
                  <a:pt x="12192000" y="0"/>
                </a:lnTo>
                <a:lnTo>
                  <a:pt x="12192000" y="2172970"/>
                </a:lnTo>
                <a:lnTo>
                  <a:pt x="0" y="21729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51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3AD98E9-E7C3-43F6-B74C-105AAD15C2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26218" y="1818242"/>
            <a:ext cx="2800846" cy="3221512"/>
          </a:xfrm>
          <a:custGeom>
            <a:avLst/>
            <a:gdLst>
              <a:gd name="connsiteX0" fmla="*/ 0 w 2800846"/>
              <a:gd name="connsiteY0" fmla="*/ 0 h 3221512"/>
              <a:gd name="connsiteX1" fmla="*/ 2800846 w 2800846"/>
              <a:gd name="connsiteY1" fmla="*/ 0 h 3221512"/>
              <a:gd name="connsiteX2" fmla="*/ 2800846 w 2800846"/>
              <a:gd name="connsiteY2" fmla="*/ 3221512 h 3221512"/>
              <a:gd name="connsiteX3" fmla="*/ 0 w 2800846"/>
              <a:gd name="connsiteY3" fmla="*/ 3221512 h 322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846" h="3221512">
                <a:moveTo>
                  <a:pt x="0" y="0"/>
                </a:moveTo>
                <a:lnTo>
                  <a:pt x="2800846" y="0"/>
                </a:lnTo>
                <a:lnTo>
                  <a:pt x="2800846" y="3221512"/>
                </a:lnTo>
                <a:lnTo>
                  <a:pt x="0" y="3221512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42754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="" xmlns:a16="http://schemas.microsoft.com/office/drawing/2014/main" id="{E42EF0FE-1D59-4612-A629-C26FDBB04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7853" y="2578100"/>
            <a:ext cx="1955800" cy="1955800"/>
          </a:xfrm>
          <a:custGeom>
            <a:avLst/>
            <a:gdLst>
              <a:gd name="connsiteX0" fmla="*/ 0 w 1712686"/>
              <a:gd name="connsiteY0" fmla="*/ 0 h 1712686"/>
              <a:gd name="connsiteX1" fmla="*/ 1712686 w 1712686"/>
              <a:gd name="connsiteY1" fmla="*/ 0 h 1712686"/>
              <a:gd name="connsiteX2" fmla="*/ 1712686 w 1712686"/>
              <a:gd name="connsiteY2" fmla="*/ 1712686 h 1712686"/>
              <a:gd name="connsiteX3" fmla="*/ 0 w 1712686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86" h="1712686">
                <a:moveTo>
                  <a:pt x="0" y="0"/>
                </a:moveTo>
                <a:lnTo>
                  <a:pt x="1712686" y="0"/>
                </a:lnTo>
                <a:lnTo>
                  <a:pt x="1712686" y="1712686"/>
                </a:lnTo>
                <a:lnTo>
                  <a:pt x="0" y="1712686"/>
                </a:lnTo>
                <a:close/>
              </a:path>
            </a:pathLst>
          </a:custGeom>
        </p:spPr>
      </p:sp>
      <p:sp>
        <p:nvSpPr>
          <p:cNvPr id="4" name="Picture Placeholder 14">
            <a:extLst>
              <a:ext uri="{FF2B5EF4-FFF2-40B4-BE49-F238E27FC236}">
                <a16:creationId xmlns="" xmlns:a16="http://schemas.microsoft.com/office/drawing/2014/main" id="{A15800C7-D678-4F05-9024-BDA903FD0D5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0653" y="2578100"/>
            <a:ext cx="1955800" cy="1955800"/>
          </a:xfrm>
          <a:custGeom>
            <a:avLst/>
            <a:gdLst>
              <a:gd name="connsiteX0" fmla="*/ 0 w 1712686"/>
              <a:gd name="connsiteY0" fmla="*/ 0 h 1712686"/>
              <a:gd name="connsiteX1" fmla="*/ 1712686 w 1712686"/>
              <a:gd name="connsiteY1" fmla="*/ 0 h 1712686"/>
              <a:gd name="connsiteX2" fmla="*/ 1712686 w 1712686"/>
              <a:gd name="connsiteY2" fmla="*/ 1712686 h 1712686"/>
              <a:gd name="connsiteX3" fmla="*/ 0 w 1712686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86" h="1712686">
                <a:moveTo>
                  <a:pt x="0" y="0"/>
                </a:moveTo>
                <a:lnTo>
                  <a:pt x="1712686" y="0"/>
                </a:lnTo>
                <a:lnTo>
                  <a:pt x="1712686" y="1712686"/>
                </a:lnTo>
                <a:lnTo>
                  <a:pt x="0" y="1712686"/>
                </a:lnTo>
                <a:close/>
              </a:path>
            </a:pathLst>
          </a:custGeom>
        </p:spPr>
      </p:sp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8917D713-E50D-4286-BE74-F0BF7A5AAB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05053" y="2578100"/>
            <a:ext cx="1955800" cy="1955800"/>
          </a:xfrm>
          <a:custGeom>
            <a:avLst/>
            <a:gdLst>
              <a:gd name="connsiteX0" fmla="*/ 0 w 1712686"/>
              <a:gd name="connsiteY0" fmla="*/ 0 h 1712686"/>
              <a:gd name="connsiteX1" fmla="*/ 1712686 w 1712686"/>
              <a:gd name="connsiteY1" fmla="*/ 0 h 1712686"/>
              <a:gd name="connsiteX2" fmla="*/ 1712686 w 1712686"/>
              <a:gd name="connsiteY2" fmla="*/ 1712686 h 1712686"/>
              <a:gd name="connsiteX3" fmla="*/ 0 w 1712686"/>
              <a:gd name="connsiteY3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86" h="1712686">
                <a:moveTo>
                  <a:pt x="0" y="0"/>
                </a:moveTo>
                <a:lnTo>
                  <a:pt x="1712686" y="0"/>
                </a:lnTo>
                <a:lnTo>
                  <a:pt x="1712686" y="1712686"/>
                </a:lnTo>
                <a:lnTo>
                  <a:pt x="0" y="1712686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8568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CDD9CEC-2FAA-476A-80F4-3F7A2C3012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3726" y="2852030"/>
            <a:ext cx="3304548" cy="3158001"/>
          </a:xfrm>
          <a:custGeom>
            <a:avLst/>
            <a:gdLst>
              <a:gd name="connsiteX0" fmla="*/ 0 w 3304548"/>
              <a:gd name="connsiteY0" fmla="*/ 0 h 3158001"/>
              <a:gd name="connsiteX1" fmla="*/ 3304548 w 3304548"/>
              <a:gd name="connsiteY1" fmla="*/ 0 h 3158001"/>
              <a:gd name="connsiteX2" fmla="*/ 3304548 w 3304548"/>
              <a:gd name="connsiteY2" fmla="*/ 3158001 h 3158001"/>
              <a:gd name="connsiteX3" fmla="*/ 0 w 3304548"/>
              <a:gd name="connsiteY3" fmla="*/ 3158001 h 31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4548" h="3158001">
                <a:moveTo>
                  <a:pt x="0" y="0"/>
                </a:moveTo>
                <a:lnTo>
                  <a:pt x="3304548" y="0"/>
                </a:lnTo>
                <a:lnTo>
                  <a:pt x="3304548" y="3158001"/>
                </a:lnTo>
                <a:lnTo>
                  <a:pt x="0" y="31580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B3C05D0-A919-4E14-A862-32C61C8FB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0987" y="2852030"/>
            <a:ext cx="3304548" cy="3158001"/>
          </a:xfrm>
          <a:custGeom>
            <a:avLst/>
            <a:gdLst>
              <a:gd name="connsiteX0" fmla="*/ 0 w 3304548"/>
              <a:gd name="connsiteY0" fmla="*/ 0 h 3158001"/>
              <a:gd name="connsiteX1" fmla="*/ 3304548 w 3304548"/>
              <a:gd name="connsiteY1" fmla="*/ 0 h 3158001"/>
              <a:gd name="connsiteX2" fmla="*/ 3304548 w 3304548"/>
              <a:gd name="connsiteY2" fmla="*/ 3158001 h 3158001"/>
              <a:gd name="connsiteX3" fmla="*/ 0 w 3304548"/>
              <a:gd name="connsiteY3" fmla="*/ 3158001 h 31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4548" h="3158001">
                <a:moveTo>
                  <a:pt x="0" y="0"/>
                </a:moveTo>
                <a:lnTo>
                  <a:pt x="3304548" y="0"/>
                </a:lnTo>
                <a:lnTo>
                  <a:pt x="3304548" y="3158001"/>
                </a:lnTo>
                <a:lnTo>
                  <a:pt x="0" y="31580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4A644C45-8970-4DC4-84C2-70C5DAA0C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465" y="847970"/>
            <a:ext cx="3304548" cy="3411125"/>
          </a:xfrm>
          <a:custGeom>
            <a:avLst/>
            <a:gdLst>
              <a:gd name="connsiteX0" fmla="*/ 0 w 3304548"/>
              <a:gd name="connsiteY0" fmla="*/ 0 h 3411125"/>
              <a:gd name="connsiteX1" fmla="*/ 3304548 w 3304548"/>
              <a:gd name="connsiteY1" fmla="*/ 0 h 3411125"/>
              <a:gd name="connsiteX2" fmla="*/ 3304548 w 3304548"/>
              <a:gd name="connsiteY2" fmla="*/ 3411125 h 3411125"/>
              <a:gd name="connsiteX3" fmla="*/ 0 w 3304548"/>
              <a:gd name="connsiteY3" fmla="*/ 3411125 h 34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4548" h="3411125">
                <a:moveTo>
                  <a:pt x="0" y="0"/>
                </a:moveTo>
                <a:lnTo>
                  <a:pt x="3304548" y="0"/>
                </a:lnTo>
                <a:lnTo>
                  <a:pt x="3304548" y="3411125"/>
                </a:lnTo>
                <a:lnTo>
                  <a:pt x="0" y="34111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4890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931569E1-59DC-4C7A-946E-0D494B5212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19109" y="906465"/>
            <a:ext cx="3049224" cy="5045070"/>
          </a:xfrm>
          <a:custGeom>
            <a:avLst/>
            <a:gdLst>
              <a:gd name="connsiteX0" fmla="*/ 0 w 3049224"/>
              <a:gd name="connsiteY0" fmla="*/ 0 h 5045070"/>
              <a:gd name="connsiteX1" fmla="*/ 3049224 w 3049224"/>
              <a:gd name="connsiteY1" fmla="*/ 0 h 5045070"/>
              <a:gd name="connsiteX2" fmla="*/ 3049224 w 3049224"/>
              <a:gd name="connsiteY2" fmla="*/ 5045070 h 5045070"/>
              <a:gd name="connsiteX3" fmla="*/ 0 w 3049224"/>
              <a:gd name="connsiteY3" fmla="*/ 5045070 h 504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224" h="5045070">
                <a:moveTo>
                  <a:pt x="0" y="0"/>
                </a:moveTo>
                <a:lnTo>
                  <a:pt x="3049224" y="0"/>
                </a:lnTo>
                <a:lnTo>
                  <a:pt x="3049224" y="5045070"/>
                </a:lnTo>
                <a:lnTo>
                  <a:pt x="0" y="50450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AEAAA21-AF44-49DC-8AF0-7F7750075E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906465"/>
            <a:ext cx="3049224" cy="5045070"/>
          </a:xfrm>
          <a:custGeom>
            <a:avLst/>
            <a:gdLst>
              <a:gd name="connsiteX0" fmla="*/ 0 w 3049224"/>
              <a:gd name="connsiteY0" fmla="*/ 0 h 5045070"/>
              <a:gd name="connsiteX1" fmla="*/ 3049224 w 3049224"/>
              <a:gd name="connsiteY1" fmla="*/ 0 h 5045070"/>
              <a:gd name="connsiteX2" fmla="*/ 3049224 w 3049224"/>
              <a:gd name="connsiteY2" fmla="*/ 5045070 h 5045070"/>
              <a:gd name="connsiteX3" fmla="*/ 0 w 3049224"/>
              <a:gd name="connsiteY3" fmla="*/ 5045070 h 504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224" h="5045070">
                <a:moveTo>
                  <a:pt x="0" y="0"/>
                </a:moveTo>
                <a:lnTo>
                  <a:pt x="3049224" y="0"/>
                </a:lnTo>
                <a:lnTo>
                  <a:pt x="3049224" y="5045070"/>
                </a:lnTo>
                <a:lnTo>
                  <a:pt x="0" y="504507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1541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E812DE91-0077-4872-B339-9FB291C506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2833" y="209550"/>
            <a:ext cx="4062468" cy="6420088"/>
          </a:xfrm>
          <a:custGeom>
            <a:avLst/>
            <a:gdLst>
              <a:gd name="connsiteX0" fmla="*/ 0 w 4062468"/>
              <a:gd name="connsiteY0" fmla="*/ 0 h 6420088"/>
              <a:gd name="connsiteX1" fmla="*/ 4062468 w 4062468"/>
              <a:gd name="connsiteY1" fmla="*/ 0 h 6420088"/>
              <a:gd name="connsiteX2" fmla="*/ 4062468 w 4062468"/>
              <a:gd name="connsiteY2" fmla="*/ 6420088 h 6420088"/>
              <a:gd name="connsiteX3" fmla="*/ 0 w 4062468"/>
              <a:gd name="connsiteY3" fmla="*/ 6420088 h 642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468" h="6420088">
                <a:moveTo>
                  <a:pt x="0" y="0"/>
                </a:moveTo>
                <a:lnTo>
                  <a:pt x="4062468" y="0"/>
                </a:lnTo>
                <a:lnTo>
                  <a:pt x="4062468" y="6420088"/>
                </a:lnTo>
                <a:lnTo>
                  <a:pt x="0" y="64200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5240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3D7BC576-A0D3-4CD4-94BD-84709B03B2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95050"/>
            <a:ext cx="12191997" cy="2534393"/>
          </a:xfrm>
          <a:custGeom>
            <a:avLst/>
            <a:gdLst>
              <a:gd name="connsiteX0" fmla="*/ 0 w 12191997"/>
              <a:gd name="connsiteY0" fmla="*/ 0 h 2534393"/>
              <a:gd name="connsiteX1" fmla="*/ 12191997 w 12191997"/>
              <a:gd name="connsiteY1" fmla="*/ 0 h 2534393"/>
              <a:gd name="connsiteX2" fmla="*/ 12191997 w 12191997"/>
              <a:gd name="connsiteY2" fmla="*/ 2534393 h 2534393"/>
              <a:gd name="connsiteX3" fmla="*/ 0 w 12191997"/>
              <a:gd name="connsiteY3" fmla="*/ 2534393 h 253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7" h="2534393">
                <a:moveTo>
                  <a:pt x="0" y="0"/>
                </a:moveTo>
                <a:lnTo>
                  <a:pt x="12191997" y="0"/>
                </a:lnTo>
                <a:lnTo>
                  <a:pt x="12191997" y="2534393"/>
                </a:lnTo>
                <a:lnTo>
                  <a:pt x="0" y="253439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6518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4140AF5-8F32-4D50-9E5D-F887F7E1C9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3428999"/>
            <a:ext cx="5267325" cy="2600325"/>
          </a:xfrm>
          <a:custGeom>
            <a:avLst/>
            <a:gdLst>
              <a:gd name="connsiteX0" fmla="*/ 0 w 5267325"/>
              <a:gd name="connsiteY0" fmla="*/ 0 h 2600325"/>
              <a:gd name="connsiteX1" fmla="*/ 5267325 w 5267325"/>
              <a:gd name="connsiteY1" fmla="*/ 0 h 2600325"/>
              <a:gd name="connsiteX2" fmla="*/ 5267325 w 5267325"/>
              <a:gd name="connsiteY2" fmla="*/ 2600325 h 2600325"/>
              <a:gd name="connsiteX3" fmla="*/ 0 w 5267325"/>
              <a:gd name="connsiteY3" fmla="*/ 2600325 h 26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7325" h="2600325">
                <a:moveTo>
                  <a:pt x="0" y="0"/>
                </a:moveTo>
                <a:lnTo>
                  <a:pt x="5267325" y="0"/>
                </a:lnTo>
                <a:lnTo>
                  <a:pt x="5267325" y="2600325"/>
                </a:lnTo>
                <a:lnTo>
                  <a:pt x="0" y="26003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8230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34140AF5-8F32-4D50-9E5D-F887F7E1C9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8676" y="2933700"/>
            <a:ext cx="4124324" cy="3095624"/>
          </a:xfrm>
          <a:custGeom>
            <a:avLst/>
            <a:gdLst>
              <a:gd name="connsiteX0" fmla="*/ 0 w 5267325"/>
              <a:gd name="connsiteY0" fmla="*/ 0 h 2600325"/>
              <a:gd name="connsiteX1" fmla="*/ 5267325 w 5267325"/>
              <a:gd name="connsiteY1" fmla="*/ 0 h 2600325"/>
              <a:gd name="connsiteX2" fmla="*/ 5267325 w 5267325"/>
              <a:gd name="connsiteY2" fmla="*/ 2600325 h 2600325"/>
              <a:gd name="connsiteX3" fmla="*/ 0 w 5267325"/>
              <a:gd name="connsiteY3" fmla="*/ 2600325 h 26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7325" h="2600325">
                <a:moveTo>
                  <a:pt x="0" y="0"/>
                </a:moveTo>
                <a:lnTo>
                  <a:pt x="5267325" y="0"/>
                </a:lnTo>
                <a:lnTo>
                  <a:pt x="5267325" y="2600325"/>
                </a:lnTo>
                <a:lnTo>
                  <a:pt x="0" y="26003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170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84243A7-C7EA-4DAF-9E45-30FC5D1591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0600" y="3429000"/>
            <a:ext cx="8661400" cy="3429000"/>
          </a:xfrm>
          <a:custGeom>
            <a:avLst/>
            <a:gdLst>
              <a:gd name="connsiteX0" fmla="*/ 0 w 8661400"/>
              <a:gd name="connsiteY0" fmla="*/ 0 h 3429000"/>
              <a:gd name="connsiteX1" fmla="*/ 8661400 w 8661400"/>
              <a:gd name="connsiteY1" fmla="*/ 0 h 3429000"/>
              <a:gd name="connsiteX2" fmla="*/ 8661400 w 8661400"/>
              <a:gd name="connsiteY2" fmla="*/ 3429000 h 3429000"/>
              <a:gd name="connsiteX3" fmla="*/ 0 w 86614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1400" h="3429000">
                <a:moveTo>
                  <a:pt x="0" y="0"/>
                </a:moveTo>
                <a:lnTo>
                  <a:pt x="8661400" y="0"/>
                </a:lnTo>
                <a:lnTo>
                  <a:pt x="86614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41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AEC30FC7-CBC5-4BE2-9C28-2FCEC2B8C4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8857"/>
            <a:ext cx="12192000" cy="2953656"/>
          </a:xfrm>
          <a:custGeom>
            <a:avLst/>
            <a:gdLst>
              <a:gd name="connsiteX0" fmla="*/ 0 w 12192000"/>
              <a:gd name="connsiteY0" fmla="*/ 0 h 2953656"/>
              <a:gd name="connsiteX1" fmla="*/ 12192000 w 12192000"/>
              <a:gd name="connsiteY1" fmla="*/ 0 h 2953656"/>
              <a:gd name="connsiteX2" fmla="*/ 12192000 w 12192000"/>
              <a:gd name="connsiteY2" fmla="*/ 2953656 h 2953656"/>
              <a:gd name="connsiteX3" fmla="*/ 0 w 12192000"/>
              <a:gd name="connsiteY3" fmla="*/ 2953656 h 295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953656">
                <a:moveTo>
                  <a:pt x="0" y="0"/>
                </a:moveTo>
                <a:lnTo>
                  <a:pt x="12192000" y="0"/>
                </a:lnTo>
                <a:lnTo>
                  <a:pt x="12192000" y="2953656"/>
                </a:lnTo>
                <a:lnTo>
                  <a:pt x="0" y="295365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014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1C75E0A9-0518-4BB9-B022-5E8B457135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362075"/>
            <a:ext cx="5733890" cy="3533775"/>
          </a:xfrm>
          <a:custGeom>
            <a:avLst/>
            <a:gdLst>
              <a:gd name="connsiteX0" fmla="*/ 0 w 5733890"/>
              <a:gd name="connsiteY0" fmla="*/ 0 h 3533775"/>
              <a:gd name="connsiteX1" fmla="*/ 5733890 w 5733890"/>
              <a:gd name="connsiteY1" fmla="*/ 0 h 3533775"/>
              <a:gd name="connsiteX2" fmla="*/ 5733890 w 5733890"/>
              <a:gd name="connsiteY2" fmla="*/ 3533775 h 3533775"/>
              <a:gd name="connsiteX3" fmla="*/ 0 w 5733890"/>
              <a:gd name="connsiteY3" fmla="*/ 3533775 h 353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3890" h="3533775">
                <a:moveTo>
                  <a:pt x="0" y="0"/>
                </a:moveTo>
                <a:lnTo>
                  <a:pt x="5733890" y="0"/>
                </a:lnTo>
                <a:lnTo>
                  <a:pt x="5733890" y="3533775"/>
                </a:lnTo>
                <a:lnTo>
                  <a:pt x="0" y="35337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4C9AD11-4239-455A-AF2E-01374B081C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34150" y="3886201"/>
            <a:ext cx="4972050" cy="2285999"/>
          </a:xfrm>
          <a:custGeom>
            <a:avLst/>
            <a:gdLst>
              <a:gd name="connsiteX0" fmla="*/ 0 w 4972050"/>
              <a:gd name="connsiteY0" fmla="*/ 0 h 2285999"/>
              <a:gd name="connsiteX1" fmla="*/ 4972050 w 4972050"/>
              <a:gd name="connsiteY1" fmla="*/ 0 h 2285999"/>
              <a:gd name="connsiteX2" fmla="*/ 4972050 w 4972050"/>
              <a:gd name="connsiteY2" fmla="*/ 2285999 h 2285999"/>
              <a:gd name="connsiteX3" fmla="*/ 0 w 4972050"/>
              <a:gd name="connsiteY3" fmla="*/ 2285999 h 228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2050" h="2285999">
                <a:moveTo>
                  <a:pt x="0" y="0"/>
                </a:moveTo>
                <a:lnTo>
                  <a:pt x="4972050" y="0"/>
                </a:lnTo>
                <a:lnTo>
                  <a:pt x="4972050" y="2285999"/>
                </a:lnTo>
                <a:lnTo>
                  <a:pt x="0" y="2285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48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FAAC5BC-C76F-401C-951C-79CB7F0D54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68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07C583C7-AFB9-4ACD-80AD-C121C82CF5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3782" y="1889186"/>
            <a:ext cx="3828196" cy="3112286"/>
          </a:xfrm>
          <a:custGeom>
            <a:avLst/>
            <a:gdLst>
              <a:gd name="connsiteX0" fmla="*/ 0 w 3828196"/>
              <a:gd name="connsiteY0" fmla="*/ 0 h 3112286"/>
              <a:gd name="connsiteX1" fmla="*/ 3828196 w 3828196"/>
              <a:gd name="connsiteY1" fmla="*/ 0 h 3112286"/>
              <a:gd name="connsiteX2" fmla="*/ 3828196 w 3828196"/>
              <a:gd name="connsiteY2" fmla="*/ 3112286 h 3112286"/>
              <a:gd name="connsiteX3" fmla="*/ 0 w 3828196"/>
              <a:gd name="connsiteY3" fmla="*/ 3112286 h 311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8196" h="3112286">
                <a:moveTo>
                  <a:pt x="0" y="0"/>
                </a:moveTo>
                <a:lnTo>
                  <a:pt x="3828196" y="0"/>
                </a:lnTo>
                <a:lnTo>
                  <a:pt x="3828196" y="3112286"/>
                </a:lnTo>
                <a:lnTo>
                  <a:pt x="0" y="311228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5553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="" xmlns:a16="http://schemas.microsoft.com/office/drawing/2014/main" id="{B4F8826D-E4A0-4DEE-89F5-3B104B271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8850" y="1244600"/>
            <a:ext cx="2527300" cy="4368800"/>
          </a:xfrm>
          <a:custGeom>
            <a:avLst/>
            <a:gdLst>
              <a:gd name="connsiteX0" fmla="*/ 0 w 2527300"/>
              <a:gd name="connsiteY0" fmla="*/ 0 h 4368800"/>
              <a:gd name="connsiteX1" fmla="*/ 2527300 w 2527300"/>
              <a:gd name="connsiteY1" fmla="*/ 0 h 4368800"/>
              <a:gd name="connsiteX2" fmla="*/ 2527300 w 2527300"/>
              <a:gd name="connsiteY2" fmla="*/ 4368800 h 4368800"/>
              <a:gd name="connsiteX3" fmla="*/ 0 w 25273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368800">
                <a:moveTo>
                  <a:pt x="0" y="0"/>
                </a:moveTo>
                <a:lnTo>
                  <a:pt x="2527300" y="0"/>
                </a:lnTo>
                <a:lnTo>
                  <a:pt x="2527300" y="4368800"/>
                </a:lnTo>
                <a:lnTo>
                  <a:pt x="0" y="4368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67C78ACF-9F63-46FA-8DD1-5F33163553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4750" y="1244600"/>
            <a:ext cx="2527300" cy="4368800"/>
          </a:xfrm>
          <a:custGeom>
            <a:avLst/>
            <a:gdLst>
              <a:gd name="connsiteX0" fmla="*/ 0 w 2527300"/>
              <a:gd name="connsiteY0" fmla="*/ 0 h 4368800"/>
              <a:gd name="connsiteX1" fmla="*/ 2527300 w 2527300"/>
              <a:gd name="connsiteY1" fmla="*/ 0 h 4368800"/>
              <a:gd name="connsiteX2" fmla="*/ 2527300 w 2527300"/>
              <a:gd name="connsiteY2" fmla="*/ 4368800 h 4368800"/>
              <a:gd name="connsiteX3" fmla="*/ 0 w 25273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368800">
                <a:moveTo>
                  <a:pt x="0" y="0"/>
                </a:moveTo>
                <a:lnTo>
                  <a:pt x="2527300" y="0"/>
                </a:lnTo>
                <a:lnTo>
                  <a:pt x="2527300" y="4368800"/>
                </a:lnTo>
                <a:lnTo>
                  <a:pt x="0" y="4368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="" xmlns:a16="http://schemas.microsoft.com/office/drawing/2014/main" id="{169E0382-2CFB-482D-95CD-B10AEB8707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29850" y="1244600"/>
            <a:ext cx="2527300" cy="4368800"/>
          </a:xfrm>
          <a:custGeom>
            <a:avLst/>
            <a:gdLst>
              <a:gd name="connsiteX0" fmla="*/ 0 w 2527300"/>
              <a:gd name="connsiteY0" fmla="*/ 0 h 4368800"/>
              <a:gd name="connsiteX1" fmla="*/ 2527300 w 2527300"/>
              <a:gd name="connsiteY1" fmla="*/ 0 h 4368800"/>
              <a:gd name="connsiteX2" fmla="*/ 2527300 w 2527300"/>
              <a:gd name="connsiteY2" fmla="*/ 4368800 h 4368800"/>
              <a:gd name="connsiteX3" fmla="*/ 0 w 2527300"/>
              <a:gd name="connsiteY3" fmla="*/ 436880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368800">
                <a:moveTo>
                  <a:pt x="0" y="0"/>
                </a:moveTo>
                <a:lnTo>
                  <a:pt x="2527300" y="0"/>
                </a:lnTo>
                <a:lnTo>
                  <a:pt x="2527300" y="4368800"/>
                </a:lnTo>
                <a:lnTo>
                  <a:pt x="0" y="4368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8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3102D996-A248-49C5-A08A-85C369B905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0607" y="2414588"/>
            <a:ext cx="3274218" cy="2176463"/>
          </a:xfrm>
          <a:custGeom>
            <a:avLst/>
            <a:gdLst>
              <a:gd name="connsiteX0" fmla="*/ 0 w 3274218"/>
              <a:gd name="connsiteY0" fmla="*/ 0 h 2176463"/>
              <a:gd name="connsiteX1" fmla="*/ 3274218 w 3274218"/>
              <a:gd name="connsiteY1" fmla="*/ 0 h 2176463"/>
              <a:gd name="connsiteX2" fmla="*/ 3274218 w 3274218"/>
              <a:gd name="connsiteY2" fmla="*/ 2176463 h 2176463"/>
              <a:gd name="connsiteX3" fmla="*/ 0 w 3274218"/>
              <a:gd name="connsiteY3" fmla="*/ 2176463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218" h="2176463">
                <a:moveTo>
                  <a:pt x="0" y="0"/>
                </a:moveTo>
                <a:lnTo>
                  <a:pt x="3274218" y="0"/>
                </a:lnTo>
                <a:lnTo>
                  <a:pt x="3274218" y="2176463"/>
                </a:lnTo>
                <a:lnTo>
                  <a:pt x="0" y="217646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DFDBD66-60AA-4BBD-8D3C-44930CD7CFF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58891" y="2414588"/>
            <a:ext cx="3274218" cy="2176463"/>
          </a:xfrm>
          <a:custGeom>
            <a:avLst/>
            <a:gdLst>
              <a:gd name="connsiteX0" fmla="*/ 0 w 3274218"/>
              <a:gd name="connsiteY0" fmla="*/ 0 h 2176463"/>
              <a:gd name="connsiteX1" fmla="*/ 3274218 w 3274218"/>
              <a:gd name="connsiteY1" fmla="*/ 0 h 2176463"/>
              <a:gd name="connsiteX2" fmla="*/ 3274218 w 3274218"/>
              <a:gd name="connsiteY2" fmla="*/ 2176463 h 2176463"/>
              <a:gd name="connsiteX3" fmla="*/ 0 w 3274218"/>
              <a:gd name="connsiteY3" fmla="*/ 2176463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218" h="2176463">
                <a:moveTo>
                  <a:pt x="0" y="0"/>
                </a:moveTo>
                <a:lnTo>
                  <a:pt x="3274218" y="0"/>
                </a:lnTo>
                <a:lnTo>
                  <a:pt x="3274218" y="2176463"/>
                </a:lnTo>
                <a:lnTo>
                  <a:pt x="0" y="217646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9D14B53-938F-43D6-8261-C3DD79F521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77175" y="2414588"/>
            <a:ext cx="3274218" cy="2176463"/>
          </a:xfrm>
          <a:custGeom>
            <a:avLst/>
            <a:gdLst>
              <a:gd name="connsiteX0" fmla="*/ 0 w 3274218"/>
              <a:gd name="connsiteY0" fmla="*/ 0 h 2176463"/>
              <a:gd name="connsiteX1" fmla="*/ 3274218 w 3274218"/>
              <a:gd name="connsiteY1" fmla="*/ 0 h 2176463"/>
              <a:gd name="connsiteX2" fmla="*/ 3274218 w 3274218"/>
              <a:gd name="connsiteY2" fmla="*/ 2176463 h 2176463"/>
              <a:gd name="connsiteX3" fmla="*/ 0 w 3274218"/>
              <a:gd name="connsiteY3" fmla="*/ 2176463 h 21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4218" h="2176463">
                <a:moveTo>
                  <a:pt x="0" y="0"/>
                </a:moveTo>
                <a:lnTo>
                  <a:pt x="3274218" y="0"/>
                </a:lnTo>
                <a:lnTo>
                  <a:pt x="3274218" y="2176463"/>
                </a:lnTo>
                <a:lnTo>
                  <a:pt x="0" y="217646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6729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4C19F6A-B8DD-4835-B59B-24B5F7073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69670" y="2543176"/>
            <a:ext cx="1919290" cy="1919286"/>
          </a:xfrm>
          <a:custGeom>
            <a:avLst/>
            <a:gdLst>
              <a:gd name="connsiteX0" fmla="*/ 959645 w 1919290"/>
              <a:gd name="connsiteY0" fmla="*/ 0 h 1919286"/>
              <a:gd name="connsiteX1" fmla="*/ 1919290 w 1919290"/>
              <a:gd name="connsiteY1" fmla="*/ 959643 h 1919286"/>
              <a:gd name="connsiteX2" fmla="*/ 959645 w 1919290"/>
              <a:gd name="connsiteY2" fmla="*/ 1919286 h 1919286"/>
              <a:gd name="connsiteX3" fmla="*/ 0 w 1919290"/>
              <a:gd name="connsiteY3" fmla="*/ 959643 h 1919286"/>
              <a:gd name="connsiteX4" fmla="*/ 959645 w 1919290"/>
              <a:gd name="connsiteY4" fmla="*/ 0 h 19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90" h="1919286">
                <a:moveTo>
                  <a:pt x="959645" y="0"/>
                </a:moveTo>
                <a:cubicBezTo>
                  <a:pt x="1489642" y="0"/>
                  <a:pt x="1919290" y="429647"/>
                  <a:pt x="1919290" y="959643"/>
                </a:cubicBezTo>
                <a:cubicBezTo>
                  <a:pt x="1919290" y="1489639"/>
                  <a:pt x="1489642" y="1919286"/>
                  <a:pt x="959645" y="1919286"/>
                </a:cubicBezTo>
                <a:cubicBezTo>
                  <a:pt x="429648" y="1919286"/>
                  <a:pt x="0" y="1489639"/>
                  <a:pt x="0" y="959643"/>
                </a:cubicBezTo>
                <a:cubicBezTo>
                  <a:pt x="0" y="429647"/>
                  <a:pt x="429648" y="0"/>
                  <a:pt x="95964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602B44EC-6C48-4363-BDAB-01BBC11A7E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36355" y="2543176"/>
            <a:ext cx="1919290" cy="1919286"/>
          </a:xfrm>
          <a:custGeom>
            <a:avLst/>
            <a:gdLst>
              <a:gd name="connsiteX0" fmla="*/ 959645 w 1919290"/>
              <a:gd name="connsiteY0" fmla="*/ 0 h 1919286"/>
              <a:gd name="connsiteX1" fmla="*/ 1919290 w 1919290"/>
              <a:gd name="connsiteY1" fmla="*/ 959643 h 1919286"/>
              <a:gd name="connsiteX2" fmla="*/ 959645 w 1919290"/>
              <a:gd name="connsiteY2" fmla="*/ 1919286 h 1919286"/>
              <a:gd name="connsiteX3" fmla="*/ 0 w 1919290"/>
              <a:gd name="connsiteY3" fmla="*/ 959643 h 1919286"/>
              <a:gd name="connsiteX4" fmla="*/ 959645 w 1919290"/>
              <a:gd name="connsiteY4" fmla="*/ 0 h 19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90" h="1919286">
                <a:moveTo>
                  <a:pt x="959645" y="0"/>
                </a:moveTo>
                <a:cubicBezTo>
                  <a:pt x="1489642" y="0"/>
                  <a:pt x="1919290" y="429647"/>
                  <a:pt x="1919290" y="959643"/>
                </a:cubicBezTo>
                <a:cubicBezTo>
                  <a:pt x="1919290" y="1489639"/>
                  <a:pt x="1489642" y="1919286"/>
                  <a:pt x="959645" y="1919286"/>
                </a:cubicBezTo>
                <a:cubicBezTo>
                  <a:pt x="429648" y="1919286"/>
                  <a:pt x="0" y="1489639"/>
                  <a:pt x="0" y="959643"/>
                </a:cubicBezTo>
                <a:cubicBezTo>
                  <a:pt x="0" y="429647"/>
                  <a:pt x="429648" y="0"/>
                  <a:pt x="95964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F56637F0-EBFD-4703-ADD8-CCE923F5A5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54639" y="2531270"/>
            <a:ext cx="1919290" cy="1919286"/>
          </a:xfrm>
          <a:custGeom>
            <a:avLst/>
            <a:gdLst>
              <a:gd name="connsiteX0" fmla="*/ 959645 w 1919290"/>
              <a:gd name="connsiteY0" fmla="*/ 0 h 1919286"/>
              <a:gd name="connsiteX1" fmla="*/ 1919290 w 1919290"/>
              <a:gd name="connsiteY1" fmla="*/ 959643 h 1919286"/>
              <a:gd name="connsiteX2" fmla="*/ 959645 w 1919290"/>
              <a:gd name="connsiteY2" fmla="*/ 1919286 h 1919286"/>
              <a:gd name="connsiteX3" fmla="*/ 0 w 1919290"/>
              <a:gd name="connsiteY3" fmla="*/ 959643 h 1919286"/>
              <a:gd name="connsiteX4" fmla="*/ 959645 w 1919290"/>
              <a:gd name="connsiteY4" fmla="*/ 0 h 191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290" h="1919286">
                <a:moveTo>
                  <a:pt x="959645" y="0"/>
                </a:moveTo>
                <a:cubicBezTo>
                  <a:pt x="1489642" y="0"/>
                  <a:pt x="1919290" y="429647"/>
                  <a:pt x="1919290" y="959643"/>
                </a:cubicBezTo>
                <a:cubicBezTo>
                  <a:pt x="1919290" y="1489639"/>
                  <a:pt x="1489642" y="1919286"/>
                  <a:pt x="959645" y="1919286"/>
                </a:cubicBezTo>
                <a:cubicBezTo>
                  <a:pt x="429648" y="1919286"/>
                  <a:pt x="0" y="1489639"/>
                  <a:pt x="0" y="959643"/>
                </a:cubicBezTo>
                <a:cubicBezTo>
                  <a:pt x="0" y="429647"/>
                  <a:pt x="429648" y="0"/>
                  <a:pt x="959645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410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FC37CBFB-1267-4AAE-95C3-F4D01ABD73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08250" y="1778000"/>
            <a:ext cx="2882900" cy="2882900"/>
          </a:xfrm>
          <a:custGeom>
            <a:avLst/>
            <a:gdLst>
              <a:gd name="connsiteX0" fmla="*/ 0 w 2882900"/>
              <a:gd name="connsiteY0" fmla="*/ 0 h 2882900"/>
              <a:gd name="connsiteX1" fmla="*/ 2882900 w 2882900"/>
              <a:gd name="connsiteY1" fmla="*/ 0 h 2882900"/>
              <a:gd name="connsiteX2" fmla="*/ 2882900 w 2882900"/>
              <a:gd name="connsiteY2" fmla="*/ 2882900 h 2882900"/>
              <a:gd name="connsiteX3" fmla="*/ 0 w 2882900"/>
              <a:gd name="connsiteY3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2900" h="2882900">
                <a:moveTo>
                  <a:pt x="0" y="0"/>
                </a:moveTo>
                <a:lnTo>
                  <a:pt x="2882900" y="0"/>
                </a:lnTo>
                <a:lnTo>
                  <a:pt x="2882900" y="2882900"/>
                </a:lnTo>
                <a:lnTo>
                  <a:pt x="0" y="28829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F1252C28-C93E-4A7E-BEAE-81C12B3A9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56250" y="1778000"/>
            <a:ext cx="2882900" cy="2882900"/>
          </a:xfrm>
          <a:custGeom>
            <a:avLst/>
            <a:gdLst>
              <a:gd name="connsiteX0" fmla="*/ 0 w 2882900"/>
              <a:gd name="connsiteY0" fmla="*/ 0 h 2882900"/>
              <a:gd name="connsiteX1" fmla="*/ 2882900 w 2882900"/>
              <a:gd name="connsiteY1" fmla="*/ 0 h 2882900"/>
              <a:gd name="connsiteX2" fmla="*/ 2882900 w 2882900"/>
              <a:gd name="connsiteY2" fmla="*/ 2882900 h 2882900"/>
              <a:gd name="connsiteX3" fmla="*/ 0 w 2882900"/>
              <a:gd name="connsiteY3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2900" h="2882900">
                <a:moveTo>
                  <a:pt x="0" y="0"/>
                </a:moveTo>
                <a:lnTo>
                  <a:pt x="2882900" y="0"/>
                </a:lnTo>
                <a:lnTo>
                  <a:pt x="2882900" y="2882900"/>
                </a:lnTo>
                <a:lnTo>
                  <a:pt x="0" y="28829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="" xmlns:a16="http://schemas.microsoft.com/office/drawing/2014/main" id="{35D6654E-7A29-424B-8EDF-AF6D18EB09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4250" y="1778000"/>
            <a:ext cx="3587750" cy="2882900"/>
          </a:xfrm>
          <a:custGeom>
            <a:avLst/>
            <a:gdLst>
              <a:gd name="connsiteX0" fmla="*/ 0 w 2882900"/>
              <a:gd name="connsiteY0" fmla="*/ 0 h 2882900"/>
              <a:gd name="connsiteX1" fmla="*/ 2882900 w 2882900"/>
              <a:gd name="connsiteY1" fmla="*/ 0 h 2882900"/>
              <a:gd name="connsiteX2" fmla="*/ 2882900 w 2882900"/>
              <a:gd name="connsiteY2" fmla="*/ 2882900 h 2882900"/>
              <a:gd name="connsiteX3" fmla="*/ 0 w 2882900"/>
              <a:gd name="connsiteY3" fmla="*/ 2882900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2900" h="2882900">
                <a:moveTo>
                  <a:pt x="0" y="0"/>
                </a:moveTo>
                <a:lnTo>
                  <a:pt x="2882900" y="0"/>
                </a:lnTo>
                <a:lnTo>
                  <a:pt x="2882900" y="2882900"/>
                </a:lnTo>
                <a:lnTo>
                  <a:pt x="0" y="28829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425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="" xmlns:a16="http://schemas.microsoft.com/office/drawing/2014/main" id="{345D08CA-F3BB-4156-B7AE-C7DF227C52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7319" y="1619184"/>
            <a:ext cx="3362256" cy="2828992"/>
          </a:xfrm>
          <a:custGeom>
            <a:avLst/>
            <a:gdLst>
              <a:gd name="connsiteX0" fmla="*/ 0 w 3467100"/>
              <a:gd name="connsiteY0" fmla="*/ 0 h 4610100"/>
              <a:gd name="connsiteX1" fmla="*/ 3467100 w 3467100"/>
              <a:gd name="connsiteY1" fmla="*/ 0 h 4610100"/>
              <a:gd name="connsiteX2" fmla="*/ 3467100 w 3467100"/>
              <a:gd name="connsiteY2" fmla="*/ 4610100 h 4610100"/>
              <a:gd name="connsiteX3" fmla="*/ 0 w 3467100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00" h="4610100">
                <a:moveTo>
                  <a:pt x="0" y="0"/>
                </a:moveTo>
                <a:lnTo>
                  <a:pt x="3467100" y="0"/>
                </a:lnTo>
                <a:lnTo>
                  <a:pt x="3467100" y="4610100"/>
                </a:lnTo>
                <a:lnTo>
                  <a:pt x="0" y="46101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6406D21F-A3C6-4E81-8B47-E19724947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3994" y="1619183"/>
            <a:ext cx="2743481" cy="4381499"/>
          </a:xfrm>
          <a:custGeom>
            <a:avLst/>
            <a:gdLst>
              <a:gd name="connsiteX0" fmla="*/ 0 w 3467100"/>
              <a:gd name="connsiteY0" fmla="*/ 0 h 4610100"/>
              <a:gd name="connsiteX1" fmla="*/ 3467100 w 3467100"/>
              <a:gd name="connsiteY1" fmla="*/ 0 h 4610100"/>
              <a:gd name="connsiteX2" fmla="*/ 3467100 w 3467100"/>
              <a:gd name="connsiteY2" fmla="*/ 4610100 h 4610100"/>
              <a:gd name="connsiteX3" fmla="*/ 0 w 3467100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00" h="4610100">
                <a:moveTo>
                  <a:pt x="0" y="0"/>
                </a:moveTo>
                <a:lnTo>
                  <a:pt x="3467100" y="0"/>
                </a:lnTo>
                <a:lnTo>
                  <a:pt x="3467100" y="4610100"/>
                </a:lnTo>
                <a:lnTo>
                  <a:pt x="0" y="46101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7C1B8F1F-7FBC-4F09-91EF-99115ABEF1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77187" y="852557"/>
            <a:ext cx="3362256" cy="3595619"/>
          </a:xfrm>
          <a:custGeom>
            <a:avLst/>
            <a:gdLst>
              <a:gd name="connsiteX0" fmla="*/ 0 w 3467100"/>
              <a:gd name="connsiteY0" fmla="*/ 0 h 4610100"/>
              <a:gd name="connsiteX1" fmla="*/ 3467100 w 3467100"/>
              <a:gd name="connsiteY1" fmla="*/ 0 h 4610100"/>
              <a:gd name="connsiteX2" fmla="*/ 3467100 w 3467100"/>
              <a:gd name="connsiteY2" fmla="*/ 4610100 h 4610100"/>
              <a:gd name="connsiteX3" fmla="*/ 0 w 3467100"/>
              <a:gd name="connsiteY3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00" h="4610100">
                <a:moveTo>
                  <a:pt x="0" y="0"/>
                </a:moveTo>
                <a:lnTo>
                  <a:pt x="3467100" y="0"/>
                </a:lnTo>
                <a:lnTo>
                  <a:pt x="3467100" y="4610100"/>
                </a:lnTo>
                <a:lnTo>
                  <a:pt x="0" y="46101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984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1">
            <a:extLst>
              <a:ext uri="{FF2B5EF4-FFF2-40B4-BE49-F238E27FC236}">
                <a16:creationId xmlns="" xmlns:a16="http://schemas.microsoft.com/office/drawing/2014/main" id="{C9DCCCD2-2721-4D21-BF9F-BDDAD407B62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62350" cy="6858000"/>
          </a:xfrm>
          <a:custGeom>
            <a:avLst/>
            <a:gdLst>
              <a:gd name="connsiteX0" fmla="*/ 0 w 3562350"/>
              <a:gd name="connsiteY0" fmla="*/ 0 h 6858000"/>
              <a:gd name="connsiteX1" fmla="*/ 3562350 w 3562350"/>
              <a:gd name="connsiteY1" fmla="*/ 0 h 6858000"/>
              <a:gd name="connsiteX2" fmla="*/ 3562350 w 3562350"/>
              <a:gd name="connsiteY2" fmla="*/ 6858000 h 6858000"/>
              <a:gd name="connsiteX3" fmla="*/ 0 w 3562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6858000">
                <a:moveTo>
                  <a:pt x="0" y="0"/>
                </a:moveTo>
                <a:lnTo>
                  <a:pt x="3562350" y="0"/>
                </a:lnTo>
                <a:lnTo>
                  <a:pt x="3562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E67FA5E6-8932-4ED3-84D1-6FB1DBC379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62350" y="0"/>
            <a:ext cx="3562350" cy="6858000"/>
          </a:xfrm>
          <a:custGeom>
            <a:avLst/>
            <a:gdLst>
              <a:gd name="connsiteX0" fmla="*/ 0 w 3562350"/>
              <a:gd name="connsiteY0" fmla="*/ 0 h 6858000"/>
              <a:gd name="connsiteX1" fmla="*/ 3562350 w 3562350"/>
              <a:gd name="connsiteY1" fmla="*/ 0 h 6858000"/>
              <a:gd name="connsiteX2" fmla="*/ 3562350 w 3562350"/>
              <a:gd name="connsiteY2" fmla="*/ 6858000 h 6858000"/>
              <a:gd name="connsiteX3" fmla="*/ 0 w 35623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6858000">
                <a:moveTo>
                  <a:pt x="0" y="0"/>
                </a:moveTo>
                <a:lnTo>
                  <a:pt x="3562350" y="0"/>
                </a:lnTo>
                <a:lnTo>
                  <a:pt x="3562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240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13467" y="1447800"/>
            <a:ext cx="9999133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2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50DE7-251A-4D01-8D81-EC8964EA89C4}" type="datetimeFigureOut">
              <a:rPr lang="el-GR"/>
              <a:pPr>
                <a:defRPr/>
              </a:pPr>
              <a:t>14/6/2021</a:t>
            </a:fld>
            <a:endParaRPr lang="el-GR"/>
          </a:p>
        </p:txBody>
      </p:sp>
      <p:sp>
        <p:nvSpPr>
          <p:cNvPr id="5" name="9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1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561E5-8997-49CC-B8A7-72E9533800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59D62F65-9B97-4C04-9ED7-0D0F08A60A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983705" y="805446"/>
            <a:ext cx="2855120" cy="5247108"/>
          </a:xfrm>
          <a:custGeom>
            <a:avLst/>
            <a:gdLst>
              <a:gd name="connsiteX0" fmla="*/ 0 w 2855120"/>
              <a:gd name="connsiteY0" fmla="*/ 0 h 5247108"/>
              <a:gd name="connsiteX1" fmla="*/ 2855120 w 2855120"/>
              <a:gd name="connsiteY1" fmla="*/ 0 h 5247108"/>
              <a:gd name="connsiteX2" fmla="*/ 2855120 w 2855120"/>
              <a:gd name="connsiteY2" fmla="*/ 5247108 h 5247108"/>
              <a:gd name="connsiteX3" fmla="*/ 0 w 2855120"/>
              <a:gd name="connsiteY3" fmla="*/ 5247108 h 524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5120" h="5247108">
                <a:moveTo>
                  <a:pt x="0" y="0"/>
                </a:moveTo>
                <a:lnTo>
                  <a:pt x="2855120" y="0"/>
                </a:lnTo>
                <a:lnTo>
                  <a:pt x="2855120" y="5247108"/>
                </a:lnTo>
                <a:lnTo>
                  <a:pt x="0" y="5247108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8700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7FD1559-C32E-46EE-B89F-2E99D758C6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42543" y="965266"/>
            <a:ext cx="2706914" cy="2706914"/>
          </a:xfrm>
          <a:custGeom>
            <a:avLst/>
            <a:gdLst>
              <a:gd name="connsiteX0" fmla="*/ 1353457 w 2706914"/>
              <a:gd name="connsiteY0" fmla="*/ 0 h 2706914"/>
              <a:gd name="connsiteX1" fmla="*/ 2706914 w 2706914"/>
              <a:gd name="connsiteY1" fmla="*/ 1353457 h 2706914"/>
              <a:gd name="connsiteX2" fmla="*/ 1353457 w 2706914"/>
              <a:gd name="connsiteY2" fmla="*/ 2706914 h 2706914"/>
              <a:gd name="connsiteX3" fmla="*/ 0 w 2706914"/>
              <a:gd name="connsiteY3" fmla="*/ 1353457 h 270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6914" h="2706914">
                <a:moveTo>
                  <a:pt x="1353457" y="0"/>
                </a:moveTo>
                <a:lnTo>
                  <a:pt x="2706914" y="1353457"/>
                </a:lnTo>
                <a:lnTo>
                  <a:pt x="1353457" y="2706914"/>
                </a:lnTo>
                <a:lnTo>
                  <a:pt x="0" y="1353457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415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191BF5A5-BC6B-4987-A44C-E5504806CD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80645" y="1348293"/>
            <a:ext cx="2251968" cy="2251968"/>
          </a:xfrm>
          <a:custGeom>
            <a:avLst/>
            <a:gdLst>
              <a:gd name="connsiteX0" fmla="*/ 1125984 w 2251968"/>
              <a:gd name="connsiteY0" fmla="*/ 0 h 2251968"/>
              <a:gd name="connsiteX1" fmla="*/ 2251968 w 2251968"/>
              <a:gd name="connsiteY1" fmla="*/ 1125984 h 2251968"/>
              <a:gd name="connsiteX2" fmla="*/ 1125984 w 2251968"/>
              <a:gd name="connsiteY2" fmla="*/ 2251968 h 2251968"/>
              <a:gd name="connsiteX3" fmla="*/ 0 w 2251968"/>
              <a:gd name="connsiteY3" fmla="*/ 1125984 h 2251968"/>
              <a:gd name="connsiteX4" fmla="*/ 1125984 w 2251968"/>
              <a:gd name="connsiteY4" fmla="*/ 0 h 225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1968" h="2251968">
                <a:moveTo>
                  <a:pt x="1125984" y="0"/>
                </a:moveTo>
                <a:cubicBezTo>
                  <a:pt x="1747848" y="0"/>
                  <a:pt x="2251968" y="504120"/>
                  <a:pt x="2251968" y="1125984"/>
                </a:cubicBezTo>
                <a:cubicBezTo>
                  <a:pt x="2251968" y="1747848"/>
                  <a:pt x="1747848" y="2251968"/>
                  <a:pt x="1125984" y="2251968"/>
                </a:cubicBezTo>
                <a:cubicBezTo>
                  <a:pt x="504120" y="2251968"/>
                  <a:pt x="0" y="1747848"/>
                  <a:pt x="0" y="1125984"/>
                </a:cubicBezTo>
                <a:cubicBezTo>
                  <a:pt x="0" y="504120"/>
                  <a:pt x="504120" y="0"/>
                  <a:pt x="11259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35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C8833B03-A827-4818-A81C-16E4C53985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36884" y="923175"/>
            <a:ext cx="2631701" cy="1896121"/>
          </a:xfrm>
          <a:custGeom>
            <a:avLst/>
            <a:gdLst>
              <a:gd name="connsiteX0" fmla="*/ 0 w 2631701"/>
              <a:gd name="connsiteY0" fmla="*/ 0 h 1896121"/>
              <a:gd name="connsiteX1" fmla="*/ 2631701 w 2631701"/>
              <a:gd name="connsiteY1" fmla="*/ 0 h 1896121"/>
              <a:gd name="connsiteX2" fmla="*/ 2631701 w 2631701"/>
              <a:gd name="connsiteY2" fmla="*/ 1896121 h 1896121"/>
              <a:gd name="connsiteX3" fmla="*/ 0 w 2631701"/>
              <a:gd name="connsiteY3" fmla="*/ 1896121 h 189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701" h="1896121">
                <a:moveTo>
                  <a:pt x="0" y="0"/>
                </a:moveTo>
                <a:lnTo>
                  <a:pt x="2631701" y="0"/>
                </a:lnTo>
                <a:lnTo>
                  <a:pt x="2631701" y="1896121"/>
                </a:lnTo>
                <a:lnTo>
                  <a:pt x="0" y="18961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40D1719-568B-4946-8E74-9F9008AAD7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1260" y="4072880"/>
            <a:ext cx="2631701" cy="1896121"/>
          </a:xfrm>
          <a:custGeom>
            <a:avLst/>
            <a:gdLst>
              <a:gd name="connsiteX0" fmla="*/ 0 w 2631701"/>
              <a:gd name="connsiteY0" fmla="*/ 0 h 1896121"/>
              <a:gd name="connsiteX1" fmla="*/ 2631701 w 2631701"/>
              <a:gd name="connsiteY1" fmla="*/ 0 h 1896121"/>
              <a:gd name="connsiteX2" fmla="*/ 2631701 w 2631701"/>
              <a:gd name="connsiteY2" fmla="*/ 1896121 h 1896121"/>
              <a:gd name="connsiteX3" fmla="*/ 0 w 2631701"/>
              <a:gd name="connsiteY3" fmla="*/ 1896121 h 189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701" h="1896121">
                <a:moveTo>
                  <a:pt x="0" y="0"/>
                </a:moveTo>
                <a:lnTo>
                  <a:pt x="2631701" y="0"/>
                </a:lnTo>
                <a:lnTo>
                  <a:pt x="2631701" y="1896121"/>
                </a:lnTo>
                <a:lnTo>
                  <a:pt x="0" y="18961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79A86A68-E45E-456A-94B0-DBEB0EB444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77941" y="4072879"/>
            <a:ext cx="2631701" cy="1896121"/>
          </a:xfrm>
          <a:custGeom>
            <a:avLst/>
            <a:gdLst>
              <a:gd name="connsiteX0" fmla="*/ 0 w 2631701"/>
              <a:gd name="connsiteY0" fmla="*/ 0 h 1896121"/>
              <a:gd name="connsiteX1" fmla="*/ 2631701 w 2631701"/>
              <a:gd name="connsiteY1" fmla="*/ 0 h 1896121"/>
              <a:gd name="connsiteX2" fmla="*/ 2631701 w 2631701"/>
              <a:gd name="connsiteY2" fmla="*/ 1896121 h 1896121"/>
              <a:gd name="connsiteX3" fmla="*/ 0 w 2631701"/>
              <a:gd name="connsiteY3" fmla="*/ 1896121 h 189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701" h="1896121">
                <a:moveTo>
                  <a:pt x="0" y="0"/>
                </a:moveTo>
                <a:lnTo>
                  <a:pt x="2631701" y="0"/>
                </a:lnTo>
                <a:lnTo>
                  <a:pt x="2631701" y="1896121"/>
                </a:lnTo>
                <a:lnTo>
                  <a:pt x="0" y="189612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74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F437E3-E452-4070-A2F7-0315944614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8203" y="2270268"/>
            <a:ext cx="2235092" cy="2273925"/>
          </a:xfrm>
          <a:custGeom>
            <a:avLst/>
            <a:gdLst>
              <a:gd name="connsiteX0" fmla="*/ 0 w 2235092"/>
              <a:gd name="connsiteY0" fmla="*/ 0 h 2273925"/>
              <a:gd name="connsiteX1" fmla="*/ 2235092 w 2235092"/>
              <a:gd name="connsiteY1" fmla="*/ 0 h 2273925"/>
              <a:gd name="connsiteX2" fmla="*/ 2235092 w 2235092"/>
              <a:gd name="connsiteY2" fmla="*/ 2273925 h 2273925"/>
              <a:gd name="connsiteX3" fmla="*/ 0 w 2235092"/>
              <a:gd name="connsiteY3" fmla="*/ 2273925 h 227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5092" h="2273925">
                <a:moveTo>
                  <a:pt x="0" y="0"/>
                </a:moveTo>
                <a:lnTo>
                  <a:pt x="2235092" y="0"/>
                </a:lnTo>
                <a:lnTo>
                  <a:pt x="2235092" y="2273925"/>
                </a:lnTo>
                <a:lnTo>
                  <a:pt x="0" y="22739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0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3D0C51D7-0483-47AF-9772-3E3072F4E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3119" y="1727200"/>
            <a:ext cx="3444711" cy="5130800"/>
          </a:xfrm>
          <a:custGeom>
            <a:avLst/>
            <a:gdLst>
              <a:gd name="connsiteX0" fmla="*/ 0 w 3444711"/>
              <a:gd name="connsiteY0" fmla="*/ 0 h 5130800"/>
              <a:gd name="connsiteX1" fmla="*/ 3444711 w 3444711"/>
              <a:gd name="connsiteY1" fmla="*/ 0 h 5130800"/>
              <a:gd name="connsiteX2" fmla="*/ 3444711 w 3444711"/>
              <a:gd name="connsiteY2" fmla="*/ 5130800 h 5130800"/>
              <a:gd name="connsiteX3" fmla="*/ 0 w 3444711"/>
              <a:gd name="connsiteY3" fmla="*/ 5130800 h 51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4711" h="5130800">
                <a:moveTo>
                  <a:pt x="0" y="0"/>
                </a:moveTo>
                <a:lnTo>
                  <a:pt x="3444711" y="0"/>
                </a:lnTo>
                <a:lnTo>
                  <a:pt x="3444711" y="5130800"/>
                </a:lnTo>
                <a:lnTo>
                  <a:pt x="0" y="5130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13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623EA591-BC38-48A9-A905-8E8A6CDAD9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1786" y="971550"/>
            <a:ext cx="4914900" cy="4914900"/>
          </a:xfrm>
          <a:custGeom>
            <a:avLst/>
            <a:gdLst>
              <a:gd name="connsiteX0" fmla="*/ 2457450 w 4914900"/>
              <a:gd name="connsiteY0" fmla="*/ 0 h 4914900"/>
              <a:gd name="connsiteX1" fmla="*/ 4914900 w 4914900"/>
              <a:gd name="connsiteY1" fmla="*/ 2457450 h 4914900"/>
              <a:gd name="connsiteX2" fmla="*/ 2457450 w 4914900"/>
              <a:gd name="connsiteY2" fmla="*/ 4914900 h 4914900"/>
              <a:gd name="connsiteX3" fmla="*/ 0 w 4914900"/>
              <a:gd name="connsiteY3" fmla="*/ 2457450 h 4914900"/>
              <a:gd name="connsiteX4" fmla="*/ 2457450 w 4914900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14900" h="4914900">
                <a:moveTo>
                  <a:pt x="2457450" y="0"/>
                </a:moveTo>
                <a:cubicBezTo>
                  <a:pt x="3814662" y="0"/>
                  <a:pt x="4914900" y="1100238"/>
                  <a:pt x="4914900" y="2457450"/>
                </a:cubicBezTo>
                <a:cubicBezTo>
                  <a:pt x="4914900" y="3814662"/>
                  <a:pt x="3814662" y="4914900"/>
                  <a:pt x="2457450" y="4914900"/>
                </a:cubicBezTo>
                <a:cubicBezTo>
                  <a:pt x="1100238" y="4914900"/>
                  <a:pt x="0" y="3814662"/>
                  <a:pt x="0" y="2457450"/>
                </a:cubicBezTo>
                <a:cubicBezTo>
                  <a:pt x="0" y="1100238"/>
                  <a:pt x="1100238" y="0"/>
                  <a:pt x="24574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282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823" y="365125"/>
            <a:ext cx="11420354" cy="59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6762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15" r:id="rId2"/>
    <p:sldLayoutId id="2147483659" r:id="rId3"/>
    <p:sldLayoutId id="2147483748" r:id="rId4"/>
    <p:sldLayoutId id="2147483744" r:id="rId5"/>
    <p:sldLayoutId id="2147483745" r:id="rId6"/>
    <p:sldLayoutId id="2147483749" r:id="rId7"/>
    <p:sldLayoutId id="2147483736" r:id="rId8"/>
    <p:sldLayoutId id="2147483750" r:id="rId9"/>
    <p:sldLayoutId id="2147483716" r:id="rId10"/>
    <p:sldLayoutId id="2147483747" r:id="rId11"/>
    <p:sldLayoutId id="2147483746" r:id="rId12"/>
    <p:sldLayoutId id="2147483738" r:id="rId13"/>
    <p:sldLayoutId id="2147483739" r:id="rId14"/>
    <p:sldLayoutId id="2147483740" r:id="rId15"/>
    <p:sldLayoutId id="2147483741" r:id="rId16"/>
    <p:sldLayoutId id="2147483729" r:id="rId17"/>
    <p:sldLayoutId id="2147483732" r:id="rId18"/>
    <p:sldLayoutId id="2147483730" r:id="rId19"/>
    <p:sldLayoutId id="2147483737" r:id="rId20"/>
    <p:sldLayoutId id="2147483717" r:id="rId21"/>
    <p:sldLayoutId id="2147483718" r:id="rId22"/>
    <p:sldLayoutId id="2147483724" r:id="rId23"/>
    <p:sldLayoutId id="2147483734" r:id="rId24"/>
    <p:sldLayoutId id="2147483735" r:id="rId25"/>
    <p:sldLayoutId id="2147483742" r:id="rId26"/>
    <p:sldLayoutId id="2147483743" r:id="rId27"/>
    <p:sldLayoutId id="2147483728" r:id="rId28"/>
    <p:sldLayoutId id="2147483751" r:id="rId2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200" b="0" i="0" kern="1200">
          <a:solidFill>
            <a:schemeClr val="tx1"/>
          </a:solidFill>
          <a:latin typeface="Bodoni 72 Book" charset="0"/>
          <a:ea typeface="Bodoni 72 Book" charset="0"/>
          <a:cs typeface="Bodoni 72 Book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Bodoni 72 Book" charset="0"/>
          <a:ea typeface="Bodoni 72 Book" charset="0"/>
          <a:cs typeface="Bodoni 72 Book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Bodoni 72 Book" charset="0"/>
          <a:ea typeface="Bodoni 72 Book" charset="0"/>
          <a:cs typeface="Bodoni 72 Book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Bodoni 72 Book" charset="0"/>
          <a:ea typeface="Bodoni 72 Book" charset="0"/>
          <a:cs typeface="Bodoni 72 Book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Bodoni 72 Book" charset="0"/>
          <a:ea typeface="Bodoni 72 Book" charset="0"/>
          <a:cs typeface="Bodoni 72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19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Τίτλος"/>
          <p:cNvSpPr txBox="1">
            <a:spLocks/>
          </p:cNvSpPr>
          <p:nvPr/>
        </p:nvSpPr>
        <p:spPr>
          <a:xfrm>
            <a:off x="207433" y="5066270"/>
            <a:ext cx="4429438" cy="1182568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l-GR" sz="2200" b="1" dirty="0" smtClean="0"/>
              <a:t>Δρ. Χρήστος Π. Νούνης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b="1" dirty="0" smtClean="0"/>
              <a:t>    </a:t>
            </a:r>
            <a:r>
              <a:rPr lang="el-GR" sz="2200" b="1" dirty="0" smtClean="0"/>
              <a:t>ΠΡΟΕΔΡΟΣ Δ.Σ. </a:t>
            </a:r>
            <a:r>
              <a:rPr lang="el-GR" sz="2200" dirty="0" smtClean="0"/>
              <a:t>ΤΕΑ-ΥΠ.ΟΙΚ.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2200" b="1" dirty="0" smtClean="0"/>
              <a:t> ΠΡΟΕΔΡΟΣ </a:t>
            </a:r>
            <a:r>
              <a:rPr lang="el-GR" sz="2200" dirty="0" smtClean="0"/>
              <a:t>ΕΛ.Ε.Τ.Ε.Α.</a:t>
            </a:r>
            <a:endParaRPr lang="el-GR" sz="2200" dirty="0"/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1809751" y="2500314"/>
            <a:ext cx="9946216" cy="1349375"/>
          </a:xfrm>
          <a:prstGeom prst="rect">
            <a:avLst/>
          </a:prstGeom>
        </p:spPr>
        <p:txBody>
          <a:bodyPr anchor="b"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l-GR" sz="2400" b="1" dirty="0" smtClean="0"/>
              <a:t> </a:t>
            </a:r>
            <a:r>
              <a:rPr lang="en-US" sz="2400" b="1" dirty="0" smtClean="0"/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b="1" dirty="0" smtClean="0"/>
          </a:p>
        </p:txBody>
      </p:sp>
      <p:sp>
        <p:nvSpPr>
          <p:cNvPr id="203778" name="AutoShape 2" descr="https://webmail.mnec.gr/owa/service.svc/s/GetFileAttachment?id=AAMkADAzMWFmZmRiLTM3YTAtNDQ1ZC1iOGM0LTU4ZmU1MjQ4ZDlhNgBGAAAAAACChq3c8C1cRpcH%2FHNE1owsBwBSCK5e548KS6aKHYC1%2BzGEAAAAEsiPAADbp47jkZS2TKzgbOYIOeE4AASTtQ%2BJAAABEgAQAFUwCI%2BArLZEhbAbdRfCSpQ%3D&amp;isImagePreview=True&amp;X-OWA-CANARY=_MwGFTbCTUCoPtI8uMphxEqmFAsuhtgIwd4axOOEDF7btWXrtB3m7x5hwNi5dbanMVWvCrCRj_Q.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6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79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INCO21_sli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70" y="1013253"/>
            <a:ext cx="7418364" cy="4267200"/>
          </a:xfrm>
          <a:prstGeom prst="rect">
            <a:avLst/>
          </a:prstGeom>
        </p:spPr>
      </p:pic>
      <p:pic>
        <p:nvPicPr>
          <p:cNvPr id="9" name="8 - Εικόνα" descr="Nounis_LiveOn_n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24" y="2107911"/>
            <a:ext cx="2513518" cy="2513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6258640"/>
              </p:ext>
            </p:extLst>
          </p:nvPr>
        </p:nvGraphicFramePr>
        <p:xfrm>
          <a:off x="2042197" y="1571868"/>
          <a:ext cx="7532915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3 - Εικόνα" descr="ΛΟΓΟΤΥΠΟ ΤΕΑ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Ορθογώνιο 4"/>
          <p:cNvSpPr/>
          <p:nvPr/>
        </p:nvSpPr>
        <p:spPr>
          <a:xfrm>
            <a:off x="4879810" y="3618291"/>
            <a:ext cx="2027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>
                <a:solidFill>
                  <a:srgbClr val="000000"/>
                </a:solidFill>
              </a:rPr>
              <a:t>Συνολική Δαπάνη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€14,376 </a:t>
            </a:r>
            <a:r>
              <a:rPr lang="el-GR" sz="2400" b="1" dirty="0">
                <a:solidFill>
                  <a:srgbClr val="FF0000"/>
                </a:solidFill>
              </a:rPr>
              <a:t>δισ.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7294796" y="2066092"/>
            <a:ext cx="202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C00000"/>
                </a:solidFill>
              </a:rPr>
              <a:t>€5,057 </a:t>
            </a:r>
            <a:r>
              <a:rPr lang="el-GR" sz="2400" b="1" dirty="0">
                <a:solidFill>
                  <a:srgbClr val="C00000"/>
                </a:solidFill>
              </a:rPr>
              <a:t>δισ.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547426" y="4582376"/>
            <a:ext cx="202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3"/>
                </a:solidFill>
              </a:rPr>
              <a:t>€0,672 </a:t>
            </a:r>
            <a:r>
              <a:rPr lang="el-GR" sz="2400" b="1" dirty="0">
                <a:solidFill>
                  <a:schemeClr val="accent3"/>
                </a:solidFill>
              </a:rPr>
              <a:t>δισ.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1981467" y="3387458"/>
            <a:ext cx="202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3">
                    <a:lumMod val="75000"/>
                  </a:schemeClr>
                </a:solidFill>
              </a:rPr>
              <a:t>€8,590 </a:t>
            </a:r>
            <a:r>
              <a:rPr lang="el-GR" sz="2400" b="1" dirty="0">
                <a:solidFill>
                  <a:schemeClr val="accent3">
                    <a:lumMod val="75000"/>
                  </a:schemeClr>
                </a:solidFill>
              </a:rPr>
              <a:t>δισ. 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6562611" y="5820651"/>
            <a:ext cx="2027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accent3"/>
                </a:solidFill>
              </a:rPr>
              <a:t>€0,055 </a:t>
            </a:r>
            <a:r>
              <a:rPr lang="el-GR" sz="2400" b="1" dirty="0">
                <a:solidFill>
                  <a:schemeClr val="accent3"/>
                </a:solidFill>
              </a:rPr>
              <a:t>δισ.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69E729-17A0-4703-8398-8DC8F4D8AD2E}"/>
              </a:ext>
            </a:extLst>
          </p:cNvPr>
          <p:cNvSpPr txBox="1"/>
          <p:nvPr/>
        </p:nvSpPr>
        <p:spPr>
          <a:xfrm>
            <a:off x="2973859" y="925537"/>
            <a:ext cx="5758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ea typeface="Roboto Slab" pitchFamily="2" charset="0"/>
                <a:cs typeface="Montserrat" charset="0"/>
              </a:rPr>
              <a:t>Κατανομή Τρέχουσας Δαπάνης Υγείας για την Ελλάδα</a:t>
            </a:r>
            <a:endParaRPr lang="en-US" b="1" dirty="0">
              <a:solidFill>
                <a:schemeClr val="accent4">
                  <a:lumMod val="75000"/>
                </a:schemeClr>
              </a:solidFill>
              <a:ea typeface="Roboto Slab" pitchFamily="2" charset="0"/>
              <a:cs typeface="Montserrat" charset="0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8669E729-17A0-4703-8398-8DC8F4D8AD2E}"/>
              </a:ext>
            </a:extLst>
          </p:cNvPr>
          <p:cNvSpPr txBox="1"/>
          <p:nvPr/>
        </p:nvSpPr>
        <p:spPr>
          <a:xfrm>
            <a:off x="4234876" y="1294869"/>
            <a:ext cx="29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  <a:ea typeface="Roboto Slab" pitchFamily="2" charset="0"/>
                <a:cs typeface="Montserrat" charset="0"/>
              </a:rPr>
              <a:t>Έτος 2019</a:t>
            </a:r>
            <a:endParaRPr lang="en-US" b="1" dirty="0">
              <a:solidFill>
                <a:schemeClr val="accent4">
                  <a:lumMod val="75000"/>
                </a:schemeClr>
              </a:solidFill>
              <a:ea typeface="Roboto Slab" pitchFamily="2" charset="0"/>
              <a:cs typeface="Montserrat" charset="0"/>
            </a:endParaRPr>
          </a:p>
        </p:txBody>
      </p:sp>
      <p:pic>
        <p:nvPicPr>
          <p:cNvPr id="14" name="13 - Εικόνα" descr="INCO21_sli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906" y="0"/>
            <a:ext cx="2635094" cy="1515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5913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5406848"/>
              </p:ext>
            </p:extLst>
          </p:nvPr>
        </p:nvGraphicFramePr>
        <p:xfrm>
          <a:off x="673100" y="1269999"/>
          <a:ext cx="10728068" cy="538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69E729-17A0-4703-8398-8DC8F4D8AD2E}"/>
              </a:ext>
            </a:extLst>
          </p:cNvPr>
          <p:cNvSpPr txBox="1"/>
          <p:nvPr/>
        </p:nvSpPr>
        <p:spPr>
          <a:xfrm>
            <a:off x="609601" y="808334"/>
            <a:ext cx="687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ea typeface="Roboto Slab" pitchFamily="2" charset="0"/>
                <a:cs typeface="Montserrat" charset="0"/>
              </a:rPr>
              <a:t>Ρυθμός Μεταβολής Τρέχουσας Δαπάνης Υγείας για Ελλάδα και Μ.Ο. ΟΟΣΑ, 2005-2019</a:t>
            </a:r>
            <a:endParaRPr lang="en-US" sz="1400" b="1" dirty="0">
              <a:ea typeface="Roboto Slab" pitchFamily="2" charset="0"/>
              <a:cs typeface="Montserrat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5130800" y="63470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chemeClr val="accent4"/>
              </a:buClr>
            </a:pPr>
            <a:r>
              <a:rPr lang="el-GR" sz="1400" b="1" dirty="0" smtClean="0">
                <a:ea typeface="Times New Roman" pitchFamily="18" charset="0"/>
                <a:cs typeface="Calibri" pitchFamily="34" charset="0"/>
              </a:rPr>
              <a:t>Πηγή: </a:t>
            </a:r>
            <a:r>
              <a:rPr lang="en-US" sz="1400" b="1" dirty="0" smtClean="0">
                <a:ea typeface="Times New Roman" pitchFamily="18" charset="0"/>
                <a:cs typeface="Calibri" pitchFamily="34" charset="0"/>
              </a:rPr>
              <a:t>OECD Health Statistics, 2020</a:t>
            </a:r>
            <a:endParaRPr lang="el-GR" sz="14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554706" y="145939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Οι κατά κεφαλήν δαπάνες για την υγεία στην Ελλάδα είναι </a:t>
            </a:r>
            <a:r>
              <a:rPr lang="el-GR" sz="1400" b="1" dirty="0">
                <a:solidFill>
                  <a:srgbClr val="FF0000"/>
                </a:solidFill>
              </a:rPr>
              <a:t>περίπου κατά 45 % χαμηλότερες</a:t>
            </a:r>
            <a:r>
              <a:rPr lang="el-GR" sz="1400" dirty="0"/>
              <a:t> από τον μέσο όρο της </a:t>
            </a:r>
            <a:r>
              <a:rPr lang="el-GR" sz="1400" dirty="0" smtClean="0"/>
              <a:t>ΕΕ.</a:t>
            </a:r>
          </a:p>
          <a:p>
            <a:r>
              <a:rPr lang="el-GR" sz="1200" dirty="0"/>
              <a:t>Πηγή: Στατιστικές του ΟΟΣΑ για την Υγεία 2019 (τα στοιχεία αφορούν το 2017).</a:t>
            </a:r>
          </a:p>
        </p:txBody>
      </p:sp>
      <p:pic>
        <p:nvPicPr>
          <p:cNvPr id="8" name="7 - Εικόνα" descr="INCO21_sli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906" y="0"/>
            <a:ext cx="2635094" cy="126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1068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69E729-17A0-4703-8398-8DC8F4D8AD2E}"/>
              </a:ext>
            </a:extLst>
          </p:cNvPr>
          <p:cNvSpPr txBox="1"/>
          <p:nvPr/>
        </p:nvSpPr>
        <p:spPr>
          <a:xfrm>
            <a:off x="1837040" y="901352"/>
            <a:ext cx="7543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ea typeface="Roboto Slab" pitchFamily="2" charset="0"/>
                <a:cs typeface="Montserrat" charset="0"/>
              </a:rPr>
              <a:t>Out-of-Pocket </a:t>
            </a:r>
            <a:r>
              <a:rPr lang="el-GR" sz="1400" b="1" dirty="0" smtClean="0">
                <a:ea typeface="Roboto Slab" pitchFamily="2" charset="0"/>
                <a:cs typeface="Montserrat" charset="0"/>
              </a:rPr>
              <a:t>Δαπάνη Υγείας για Ελλάδα</a:t>
            </a:r>
            <a:r>
              <a:rPr lang="en-US" sz="1400" b="1" dirty="0" smtClean="0">
                <a:ea typeface="Roboto Slab" pitchFamily="2" charset="0"/>
                <a:cs typeface="Montserrat" charset="0"/>
              </a:rPr>
              <a:t> </a:t>
            </a:r>
            <a:r>
              <a:rPr lang="el-GR" sz="1400" b="1" dirty="0" smtClean="0">
                <a:ea typeface="Roboto Slab" pitchFamily="2" charset="0"/>
                <a:cs typeface="Montserrat" charset="0"/>
              </a:rPr>
              <a:t>ως % της Συνολικής Δαπάνης και σε $ΡΡΡ, 2003-2018</a:t>
            </a:r>
            <a:endParaRPr lang="en-US" sz="1400" b="1" dirty="0">
              <a:ea typeface="Roboto Slab" pitchFamily="2" charset="0"/>
              <a:cs typeface="Montserrat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5130800" y="63470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chemeClr val="accent4"/>
              </a:buClr>
            </a:pPr>
            <a:r>
              <a:rPr lang="el-GR" sz="1400" b="1" dirty="0" smtClean="0">
                <a:ea typeface="Times New Roman" pitchFamily="18" charset="0"/>
                <a:cs typeface="Calibri" pitchFamily="34" charset="0"/>
              </a:rPr>
              <a:t>Πηγή: </a:t>
            </a:r>
            <a:r>
              <a:rPr lang="en-US" sz="1400" b="1" dirty="0" smtClean="0">
                <a:ea typeface="Times New Roman" pitchFamily="18" charset="0"/>
                <a:cs typeface="Calibri" pitchFamily="34" charset="0"/>
              </a:rPr>
              <a:t>OECD Health Statistics, 2020</a:t>
            </a:r>
            <a:endParaRPr lang="el-GR" sz="1400" dirty="0">
              <a:ea typeface="Times New Roman" pitchFamily="18" charset="0"/>
              <a:cs typeface="Calibri" pitchFamily="34" charset="0"/>
            </a:endParaRPr>
          </a:p>
        </p:txBody>
      </p:sp>
      <p:graphicFrame>
        <p:nvGraphicFramePr>
          <p:cNvPr id="7" name="Γράφημα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87810554"/>
              </p:ext>
            </p:extLst>
          </p:nvPr>
        </p:nvGraphicFramePr>
        <p:xfrm>
          <a:off x="716436" y="1178351"/>
          <a:ext cx="10397765" cy="516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5">
            <a:extLst>
              <a:ext uri="{FF2B5EF4-FFF2-40B4-BE49-F238E27FC236}">
                <a16:creationId xmlns:c="http://schemas.openxmlformats.org/drawingml/2006/chart" xmlns:cdr="http://schemas.openxmlformats.org/drawingml/2006/chartDrawing" xmlns:a16="http://schemas.microsoft.com/office/drawing/2014/main" xmlns="" xmlns:lc="http://schemas.openxmlformats.org/drawingml/2006/lockedCanvas" id="{8669E729-17A0-4703-8398-8DC8F4D8AD2E}"/>
              </a:ext>
            </a:extLst>
          </p:cNvPr>
          <p:cNvSpPr txBox="1"/>
          <p:nvPr/>
        </p:nvSpPr>
        <p:spPr>
          <a:xfrm>
            <a:off x="10466033" y="5491082"/>
            <a:ext cx="338032" cy="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 smtClean="0">
                <a:ea typeface="Roboto Slab" pitchFamily="2" charset="0"/>
                <a:cs typeface="Montserrat" charset="0"/>
              </a:rPr>
              <a:t>$</a:t>
            </a:r>
            <a:endParaRPr lang="en-US" sz="1400" dirty="0">
              <a:latin typeface="+mn-lt"/>
              <a:ea typeface="Roboto Slab" pitchFamily="2" charset="0"/>
              <a:cs typeface="Montserrat" charset="0"/>
            </a:endParaRPr>
          </a:p>
        </p:txBody>
      </p:sp>
      <p:pic>
        <p:nvPicPr>
          <p:cNvPr id="11" name="10 - Εικόνα" descr="INCO21_sli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886" y="1"/>
            <a:ext cx="2463113" cy="1246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338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4A27E7-B996-49D5-A9A7-C9D6AB99A6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E8AB4F8-F6F7-4E0F-B261-78EAD33AD8B7}"/>
              </a:ext>
            </a:extLst>
          </p:cNvPr>
          <p:cNvGrpSpPr/>
          <p:nvPr/>
        </p:nvGrpSpPr>
        <p:grpSpPr>
          <a:xfrm>
            <a:off x="897390" y="1054161"/>
            <a:ext cx="10923308" cy="4827446"/>
            <a:chOff x="546550" y="845453"/>
            <a:chExt cx="10923308" cy="482744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A531D29-E40B-401F-88B7-A824043ECB26}"/>
                </a:ext>
              </a:extLst>
            </p:cNvPr>
            <p:cNvSpPr txBox="1"/>
            <p:nvPr/>
          </p:nvSpPr>
          <p:spPr>
            <a:xfrm>
              <a:off x="3346899" y="1210950"/>
              <a:ext cx="812295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500" b="1" spc="300" dirty="0">
                  <a:solidFill>
                    <a:schemeClr val="bg1"/>
                  </a:solidFill>
                  <a:ea typeface="Roboto Slab" pitchFamily="2" charset="0"/>
                  <a:cs typeface="Montserrat" charset="0"/>
                </a:rPr>
                <a:t>ΤΑΜΕΙO ΕΠΑΓΓΕΛΜΑΤΙΚΗΣ ΑΣΦΑΛΙΣΗΣ</a:t>
              </a:r>
            </a:p>
            <a:p>
              <a:r>
                <a:rPr lang="el-GR" sz="3500" b="1" spc="300" dirty="0">
                  <a:solidFill>
                    <a:schemeClr val="bg1"/>
                  </a:solidFill>
                  <a:ea typeface="Roboto Slab" pitchFamily="2" charset="0"/>
                  <a:cs typeface="Montserrat" charset="0"/>
                </a:rPr>
                <a:t>ΥΠΟΥΡΓΕΙΟΥ ΟΙΚΟΝΟΜΙΚΩΝ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B76832D-4381-4420-8417-D2323A1B6602}"/>
                </a:ext>
              </a:extLst>
            </p:cNvPr>
            <p:cNvSpPr txBox="1"/>
            <p:nvPr/>
          </p:nvSpPr>
          <p:spPr>
            <a:xfrm>
              <a:off x="6029778" y="4595681"/>
              <a:ext cx="33437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l-GR" sz="3200" dirty="0">
                  <a:solidFill>
                    <a:srgbClr val="FFFFFF"/>
                  </a:solidFill>
                  <a:ea typeface="Roboto Slab" pitchFamily="2" charset="0"/>
                  <a:cs typeface="Arial" panose="020B0604020202020204" pitchFamily="34" charset="0"/>
                </a:rPr>
                <a:t>Το πρώτο ΤΕΑ </a:t>
              </a:r>
              <a:endParaRPr lang="el-GR" sz="3200" dirty="0" smtClean="0">
                <a:solidFill>
                  <a:srgbClr val="FFFFFF"/>
                </a:solidFill>
                <a:ea typeface="Roboto Slab" pitchFamily="2" charset="0"/>
                <a:cs typeface="Arial" panose="020B0604020202020204" pitchFamily="34" charset="0"/>
              </a:endParaRPr>
            </a:p>
            <a:p>
              <a:pPr lvl="0" algn="ctr"/>
              <a:r>
                <a:rPr lang="el-GR" sz="3200" dirty="0" smtClean="0">
                  <a:solidFill>
                    <a:srgbClr val="FFFFFF"/>
                  </a:solidFill>
                  <a:ea typeface="Roboto Slab" pitchFamily="2" charset="0"/>
                  <a:cs typeface="Arial" panose="020B0604020202020204" pitchFamily="34" charset="0"/>
                </a:rPr>
                <a:t>στην </a:t>
              </a:r>
              <a:r>
                <a:rPr lang="el-GR" sz="3200" dirty="0">
                  <a:solidFill>
                    <a:srgbClr val="FFFFFF"/>
                  </a:solidFill>
                  <a:ea typeface="Roboto Slab" pitchFamily="2" charset="0"/>
                  <a:cs typeface="Arial" panose="020B0604020202020204" pitchFamily="34" charset="0"/>
                </a:rPr>
                <a:t>Ελλάδα!!!</a:t>
              </a:r>
              <a:endParaRPr lang="en-US" sz="3200" dirty="0">
                <a:solidFill>
                  <a:srgbClr val="FFFFFF"/>
                </a:solidFill>
                <a:ea typeface="Roboto Slab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F5E829F-FDDC-49CE-8EE7-E9CCCA624648}"/>
                </a:ext>
              </a:extLst>
            </p:cNvPr>
            <p:cNvSpPr txBox="1"/>
            <p:nvPr/>
          </p:nvSpPr>
          <p:spPr>
            <a:xfrm>
              <a:off x="546550" y="845453"/>
              <a:ext cx="280034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spc="300" dirty="0" smtClean="0">
                  <a:solidFill>
                    <a:schemeClr val="bg1"/>
                  </a:solidFill>
                  <a:ea typeface="Roboto Slab" pitchFamily="2" charset="0"/>
                  <a:cs typeface="Montserrat" charset="0"/>
                </a:rPr>
                <a:t>0</a:t>
              </a:r>
              <a:r>
                <a:rPr lang="el-GR" sz="15000" spc="300" dirty="0" smtClean="0">
                  <a:solidFill>
                    <a:schemeClr val="bg1"/>
                  </a:solidFill>
                  <a:ea typeface="Roboto Slab" pitchFamily="2" charset="0"/>
                  <a:cs typeface="Montserrat" charset="0"/>
                </a:rPr>
                <a:t>1</a:t>
              </a:r>
              <a:endParaRPr lang="en-US" sz="15000" spc="300" dirty="0">
                <a:solidFill>
                  <a:schemeClr val="bg1"/>
                </a:solidFill>
                <a:ea typeface="Roboto Slab" pitchFamily="2" charset="0"/>
                <a:cs typeface="Montserrat" charset="0"/>
              </a:endParaRP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="" xmlns:a16="http://schemas.microsoft.com/office/drawing/2014/main" id="{E63F77F9-4957-49FC-AF14-938F2175C79B}"/>
                </a:ext>
              </a:extLst>
            </p:cNvPr>
            <p:cNvCxnSpPr/>
            <p:nvPr/>
          </p:nvCxnSpPr>
          <p:spPr>
            <a:xfrm rot="16200000" flipH="1">
              <a:off x="5941786" y="2800592"/>
              <a:ext cx="1759857" cy="1759857"/>
            </a:xfrm>
            <a:prstGeom prst="bentConnector3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10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3183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94EC85C-C4DA-4950-A56B-6C87C2E0CC88}"/>
              </a:ext>
            </a:extLst>
          </p:cNvPr>
          <p:cNvGrpSpPr/>
          <p:nvPr/>
        </p:nvGrpSpPr>
        <p:grpSpPr>
          <a:xfrm>
            <a:off x="803317" y="223342"/>
            <a:ext cx="11036256" cy="2851999"/>
            <a:chOff x="3325815" y="1034419"/>
            <a:chExt cx="9500068" cy="2851999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06F41FC4-FC07-4F34-BBC2-590135D980D9}"/>
                </a:ext>
              </a:extLst>
            </p:cNvPr>
            <p:cNvSpPr/>
            <p:nvPr/>
          </p:nvSpPr>
          <p:spPr>
            <a:xfrm>
              <a:off x="3325815" y="1554459"/>
              <a:ext cx="3946129" cy="165741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567B90CA-DA0D-474B-B2A8-E6EF1E749674}"/>
                </a:ext>
              </a:extLst>
            </p:cNvPr>
            <p:cNvGrpSpPr/>
            <p:nvPr/>
          </p:nvGrpSpPr>
          <p:grpSpPr>
            <a:xfrm>
              <a:off x="3325815" y="1034419"/>
              <a:ext cx="9500068" cy="2851999"/>
              <a:chOff x="1592265" y="4163923"/>
              <a:chExt cx="9500068" cy="2851999"/>
            </a:xfrm>
          </p:grpSpPr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3398D6D-2754-45CC-8255-CBFC08375B61}"/>
                  </a:ext>
                </a:extLst>
              </p:cNvPr>
              <p:cNvSpPr txBox="1"/>
              <p:nvPr/>
            </p:nvSpPr>
            <p:spPr>
              <a:xfrm>
                <a:off x="5695851" y="4163923"/>
                <a:ext cx="5396482" cy="2851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endParaRPr lang="el-GR" sz="1400" dirty="0">
                  <a:ea typeface="Roboto Slab" pitchFamily="2" charset="0"/>
                  <a:cs typeface="Arial" panose="020B0604020202020204" pitchFamily="34" charset="0"/>
                </a:endParaRPr>
              </a:p>
              <a:p>
                <a:pPr>
                  <a:lnSpc>
                    <a:spcPts val="1800"/>
                  </a:lnSpc>
                </a:pPr>
                <a:endParaRPr lang="el-GR" sz="1400" dirty="0">
                  <a:ea typeface="Roboto Slab" pitchFamily="2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ts val="1800"/>
                  </a:lnSpc>
                </a:pP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Το </a:t>
                </a:r>
                <a:r>
                  <a:rPr lang="el-GR" sz="1400" b="1" dirty="0">
                    <a:solidFill>
                      <a:schemeClr val="accent4"/>
                    </a:solidFill>
                    <a:ea typeface="Roboto Slab" pitchFamily="2" charset="0"/>
                    <a:cs typeface="Arial" panose="020B0604020202020204" pitchFamily="34" charset="0"/>
                  </a:rPr>
                  <a:t>Ταμείο Επαγγελματικής Ασφάλισης Υπουργείου Οικονομικών </a:t>
                </a:r>
                <a:r>
                  <a:rPr lang="en-US" sz="1400" b="1" dirty="0" smtClean="0">
                    <a:solidFill>
                      <a:schemeClr val="accent4"/>
                    </a:solidFill>
                    <a:ea typeface="Roboto Slab" pitchFamily="2" charset="0"/>
                    <a:cs typeface="Arial" panose="020B0604020202020204" pitchFamily="34" charset="0"/>
                  </a:rPr>
                  <a:t>      </a:t>
                </a:r>
                <a:r>
                  <a:rPr lang="el-GR" sz="1400" b="1" dirty="0" smtClean="0">
                    <a:solidFill>
                      <a:schemeClr val="accent4"/>
                    </a:solidFill>
                    <a:ea typeface="Roboto Slab" pitchFamily="2" charset="0"/>
                    <a:cs typeface="Arial" panose="020B0604020202020204" pitchFamily="34" charset="0"/>
                  </a:rPr>
                  <a:t>(</a:t>
                </a:r>
                <a:r>
                  <a:rPr lang="el-GR" sz="1400" b="1" dirty="0">
                    <a:solidFill>
                      <a:schemeClr val="accent4"/>
                    </a:solidFill>
                    <a:ea typeface="Roboto Slab" pitchFamily="2" charset="0"/>
                    <a:cs typeface="Arial" panose="020B0604020202020204" pitchFamily="34" charset="0"/>
                  </a:rPr>
                  <a:t>ΤΕΑ-ΥΠΟΙΚ) 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που ιδρύθηκε στις </a:t>
                </a:r>
                <a:r>
                  <a:rPr lang="el-GR" sz="1400" b="1" dirty="0">
                    <a:ea typeface="Roboto Slab" pitchFamily="2" charset="0"/>
                    <a:cs typeface="Arial" panose="020B0604020202020204" pitchFamily="34" charset="0"/>
                  </a:rPr>
                  <a:t>14.5.2004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 και συστάθηκε με το </a:t>
                </a:r>
                <a:r>
                  <a:rPr lang="el-GR" sz="1400" b="1" dirty="0">
                    <a:ea typeface="Roboto Slab" pitchFamily="2" charset="0"/>
                    <a:cs typeface="Arial" panose="020B0604020202020204" pitchFamily="34" charset="0"/>
                  </a:rPr>
                  <a:t>ΦΕΚ Β΄ 727/14.5.2004 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αποτελεί το πρώτο Ταμείο Επαγγελματικής Ασφάλισης που ιδρύθηκε στην Ελλάδα κατ’ εφαρμογή των άρθρων 7 και 8 του Ν.3029/2002 για την «</a:t>
                </a:r>
                <a:r>
                  <a:rPr lang="el-GR" sz="1400" b="1" dirty="0">
                    <a:ea typeface="Roboto Slab" pitchFamily="2" charset="0"/>
                    <a:cs typeface="Arial" panose="020B0604020202020204" pitchFamily="34" charset="0"/>
                  </a:rPr>
                  <a:t>Μεταρρύθμιση Συστήματος Κοινωνικής Ασφάλισης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», με τον οποίο θεσπίστηκε στη χώρα μας </a:t>
                </a:r>
                <a:r>
                  <a:rPr lang="el-GR" sz="1400" b="1" dirty="0">
                    <a:ea typeface="Roboto Slab" pitchFamily="2" charset="0"/>
                    <a:cs typeface="Arial" panose="020B0604020202020204" pitchFamily="34" charset="0"/>
                  </a:rPr>
                  <a:t>ο θεσμός της Επαγγελματικής Ασφάλισης (δεύτερος πυλώνας ασφάλισης)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. </a:t>
                </a:r>
                <a:endParaRPr lang="en-US" sz="1400" dirty="0" smtClean="0">
                  <a:ea typeface="Roboto Slab" pitchFamily="2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ts val="1800"/>
                  </a:lnSpc>
                </a:pPr>
                <a:r>
                  <a:rPr lang="el-GR" sz="1400" dirty="0" smtClean="0">
                    <a:ea typeface="Roboto Slab" pitchFamily="2" charset="0"/>
                    <a:cs typeface="Arial" panose="020B0604020202020204" pitchFamily="34" charset="0"/>
                  </a:rPr>
                  <a:t>Η 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νομική του μορφή είναι </a:t>
                </a:r>
                <a:r>
                  <a:rPr lang="el-GR" sz="1400" b="1" dirty="0">
                    <a:ea typeface="Roboto Slab" pitchFamily="2" charset="0"/>
                    <a:cs typeface="Arial" panose="020B0604020202020204" pitchFamily="34" charset="0"/>
                  </a:rPr>
                  <a:t>Ν.Π.Ι.Δ. μη κερδοσκοπικού χαρακτήρα </a:t>
                </a:r>
                <a:r>
                  <a:rPr lang="el-GR" sz="1400" dirty="0">
                    <a:ea typeface="Roboto Slab" pitchFamily="2" charset="0"/>
                    <a:cs typeface="Arial" panose="020B0604020202020204" pitchFamily="34" charset="0"/>
                  </a:rPr>
                  <a:t>και έχει καταχωρηθεί νόμιμα στο σχετικό μητρώο της Γενικής Γραμματείας Κοινωνικής Ασφάλισης του Υπουργείου Εργασίας, Κοινωνικής Ασφάλισης και Κοινωνικής Αλληλεγγύης.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1CC4B21C-EAB3-4689-89C3-4D2BBE67871E}"/>
                  </a:ext>
                </a:extLst>
              </p:cNvPr>
              <p:cNvSpPr txBox="1"/>
              <p:nvPr/>
            </p:nvSpPr>
            <p:spPr>
              <a:xfrm>
                <a:off x="1592265" y="5054833"/>
                <a:ext cx="381941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2000" b="1" dirty="0" smtClean="0">
                    <a:solidFill>
                      <a:schemeClr val="bg1"/>
                    </a:solidFill>
                    <a:ea typeface="Roboto Slab" pitchFamily="2" charset="0"/>
                    <a:cs typeface="Arial" panose="020B0604020202020204" pitchFamily="34" charset="0"/>
                  </a:rPr>
                  <a:t>ΤΕΑ-ΥΠΟΙΚ</a:t>
                </a:r>
              </a:p>
              <a:p>
                <a:pPr algn="r"/>
                <a:r>
                  <a:rPr lang="el-GR" sz="2200" dirty="0" smtClean="0">
                    <a:solidFill>
                      <a:schemeClr val="bg1"/>
                    </a:solidFill>
                    <a:ea typeface="Roboto Slab" pitchFamily="2" charset="0"/>
                    <a:cs typeface="Arial" panose="020B0604020202020204" pitchFamily="34" charset="0"/>
                  </a:rPr>
                  <a:t>Το πρώτο ΤΕΑ στην Ελλάδα!!!</a:t>
                </a:r>
                <a:endParaRPr lang="en-US" sz="2200" dirty="0">
                  <a:solidFill>
                    <a:schemeClr val="bg1"/>
                  </a:solidFill>
                  <a:ea typeface="Roboto Slab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63019229-F2AA-4425-9DE4-B5CE6C5E2239}"/>
                  </a:ext>
                </a:extLst>
              </p:cNvPr>
              <p:cNvCxnSpPr/>
              <p:nvPr/>
            </p:nvCxnSpPr>
            <p:spPr>
              <a:xfrm>
                <a:off x="5411683" y="5307348"/>
                <a:ext cx="0" cy="56515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937" b="24937"/>
          <a:stretch>
            <a:fillRect/>
          </a:stretch>
        </p:blipFill>
        <p:spPr/>
      </p:pic>
      <p:pic>
        <p:nvPicPr>
          <p:cNvPr id="9" name="3 - Εικόνα" descr="ΛΟΓΟΤΥΠΟ ΤΕΑ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074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66076BE-D66E-440A-AC3D-636F3A76ABCD}"/>
              </a:ext>
            </a:extLst>
          </p:cNvPr>
          <p:cNvSpPr txBox="1"/>
          <p:nvPr/>
        </p:nvSpPr>
        <p:spPr>
          <a:xfrm>
            <a:off x="431586" y="3251820"/>
            <a:ext cx="32553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66076BE-D66E-440A-AC3D-636F3A76ABCD}"/>
              </a:ext>
            </a:extLst>
          </p:cNvPr>
          <p:cNvSpPr txBox="1"/>
          <p:nvPr/>
        </p:nvSpPr>
        <p:spPr>
          <a:xfrm>
            <a:off x="431586" y="251445"/>
            <a:ext cx="325537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900" dirty="0" smtClean="0">
                <a:solidFill>
                  <a:schemeClr val="bg1">
                    <a:lumMod val="85000"/>
                  </a:schemeClr>
                </a:solidFill>
                <a:latin typeface="Roboto Slab" pitchFamily="2" charset="0"/>
                <a:ea typeface="Roboto Slab" pitchFamily="2" charset="0"/>
              </a:rPr>
              <a:t>01</a:t>
            </a:r>
            <a:endParaRPr lang="en-US" sz="19900" dirty="0">
              <a:solidFill>
                <a:schemeClr val="bg1">
                  <a:lumMod val="85000"/>
                </a:schemeClr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2213" y="599393"/>
            <a:ext cx="3705891" cy="2458813"/>
          </a:xfrm>
          <a:prstGeom prst="rect">
            <a:avLst/>
          </a:prstGeom>
        </p:spPr>
      </p:pic>
      <p:pic>
        <p:nvPicPr>
          <p:cNvPr id="13" name="Picutre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6895" y="3876848"/>
            <a:ext cx="2676525" cy="2058988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900862" y="4213844"/>
            <a:ext cx="432435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l-GR" sz="4200" b="1" dirty="0">
                <a:solidFill>
                  <a:srgbClr val="2D4E9E"/>
                </a:solidFill>
                <a:latin typeface="Arial Black" pitchFamily="34" charset="0"/>
              </a:rPr>
              <a:t>Κλάδος </a:t>
            </a:r>
            <a:endParaRPr lang="el-GR" sz="4200" b="1" dirty="0" smtClean="0">
              <a:solidFill>
                <a:srgbClr val="2D4E9E"/>
              </a:solidFill>
              <a:latin typeface="Arial Black" pitchFamily="34" charset="0"/>
            </a:endParaRPr>
          </a:p>
          <a:p>
            <a:pPr algn="ctr"/>
            <a:r>
              <a:rPr lang="el-GR" sz="4200" b="1" dirty="0" smtClean="0">
                <a:solidFill>
                  <a:srgbClr val="FF0000"/>
                </a:solidFill>
                <a:latin typeface="Arial Black" pitchFamily="34" charset="0"/>
              </a:rPr>
              <a:t>Υγείας</a:t>
            </a:r>
            <a:endParaRPr lang="el-GR" sz="42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296025" y="934204"/>
            <a:ext cx="5534025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l-GR" sz="4200" b="1" dirty="0">
                <a:solidFill>
                  <a:srgbClr val="2D4E9E"/>
                </a:solidFill>
                <a:latin typeface="Arial Black" pitchFamily="34" charset="0"/>
              </a:rPr>
              <a:t>Κλάδος </a:t>
            </a:r>
            <a:endParaRPr lang="el-GR" sz="4200" b="1" dirty="0" smtClean="0">
              <a:solidFill>
                <a:srgbClr val="2D4E9E"/>
              </a:solidFill>
              <a:latin typeface="Arial Black" pitchFamily="34" charset="0"/>
            </a:endParaRPr>
          </a:p>
          <a:p>
            <a:pPr algn="ctr"/>
            <a:r>
              <a:rPr lang="el-GR" sz="4200" b="1" dirty="0" smtClean="0">
                <a:solidFill>
                  <a:srgbClr val="FF0000"/>
                </a:solidFill>
                <a:latin typeface="Arial Black" pitchFamily="34" charset="0"/>
              </a:rPr>
              <a:t>Συνταξιοδοτικών </a:t>
            </a:r>
            <a:r>
              <a:rPr lang="el-GR" sz="4200" b="1" dirty="0">
                <a:solidFill>
                  <a:srgbClr val="FF0000"/>
                </a:solidFill>
                <a:latin typeface="Arial Black" pitchFamily="34" charset="0"/>
              </a:rPr>
              <a:t>Παροχών </a:t>
            </a:r>
            <a:endParaRPr lang="el-GR" sz="4200" dirty="0"/>
          </a:p>
        </p:txBody>
      </p:sp>
      <p:pic>
        <p:nvPicPr>
          <p:cNvPr id="9" name="3 - Εικόνα" descr="ΛΟΓΟΤΥΠΟ ΤΕΑ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1889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69E729-17A0-4703-8398-8DC8F4D8AD2E}"/>
              </a:ext>
            </a:extLst>
          </p:cNvPr>
          <p:cNvSpPr txBox="1"/>
          <p:nvPr/>
        </p:nvSpPr>
        <p:spPr>
          <a:xfrm>
            <a:off x="823784" y="851019"/>
            <a:ext cx="10331897" cy="931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500"/>
              </a:lnSpc>
            </a:pPr>
            <a:r>
              <a:rPr lang="el-GR" b="1" spc="300" dirty="0">
                <a:solidFill>
                  <a:srgbClr val="000000"/>
                </a:solidFill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Επαγγελματικές Ομάδες που έχουν ενταχθεί στο Ταμείο στο πλαίσιο της διεύρυνσης υπαγωγής ασφαλισμένων μελών στο </a:t>
            </a:r>
            <a:r>
              <a:rPr lang="el-GR" b="1" spc="300" dirty="0" smtClean="0">
                <a:solidFill>
                  <a:srgbClr val="000000"/>
                </a:solidFill>
                <a:latin typeface="Times New Roman" pitchFamily="18" charset="0"/>
                <a:ea typeface="Roboto Slab" pitchFamily="2" charset="0"/>
                <a:cs typeface="Times New Roman" pitchFamily="18" charset="0"/>
              </a:rPr>
              <a:t>ΤΕΑ-ΥΠΟΙΚ</a:t>
            </a:r>
            <a:endParaRPr lang="el-GR" b="1" spc="300" dirty="0">
              <a:solidFill>
                <a:srgbClr val="000000"/>
              </a:solidFill>
              <a:latin typeface="Times New Roman" pitchFamily="18" charset="0"/>
              <a:ea typeface="Roboto Slab" pitchFamily="2" charset="0"/>
              <a:cs typeface="Times New Roman" pitchFamily="18" charset="0"/>
            </a:endParaRPr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2636622"/>
              </p:ext>
            </p:extLst>
          </p:nvPr>
        </p:nvGraphicFramePr>
        <p:xfrm>
          <a:off x="2553501" y="2042984"/>
          <a:ext cx="7183624" cy="42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3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9434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Κλάδοι Εργαζομένων Στενού ή Ευρύτερου Δημόσιου Τομέα που είναι</a:t>
                      </a:r>
                      <a:r>
                        <a:rPr lang="el-GR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ασφαλισμένοι στο ΤΕΑ-ΥΠΟΙΚ</a:t>
                      </a:r>
                      <a:endParaRPr lang="el-G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Υπουργείου Οικονομικών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Ανεξάρτητης Αρχής Δημοσίων Εσόδων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Υπουργείου Εργασίας, Κοινωνικής Ασφάλισης &amp; Κοινωνικής Αλληλεγγύης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Γενικού Χημείου του Κράτους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Υπάλληλοι Νομικού Συμβουλίου του Κράτους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Επιτροπής Εποπτείας &amp; Ελέγχου Παιγνίων (Ε.Ε.Ε.Π.)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Ελεγκτικού Συνεδρίου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Μέλη Δ.Σ. &amp;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Επιτροπής Κεφαλαιαγοράς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Μέλη Δ.Σ. &amp;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Υπάλληλοι</a:t>
                      </a:r>
                      <a:r>
                        <a:rPr lang="el-G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Εθνικής Αναλογιστικής Αρχής</a:t>
                      </a:r>
                      <a:endParaRPr lang="el-G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5638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l-G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Συνεργάτες  ΤΕΑ-ΥΠΟΙΚ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3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961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4A27E7-B996-49D5-A9A7-C9D6AB99A6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E8AB4F8-F6F7-4E0F-B261-78EAD33AD8B7}"/>
              </a:ext>
            </a:extLst>
          </p:cNvPr>
          <p:cNvGrpSpPr/>
          <p:nvPr/>
        </p:nvGrpSpPr>
        <p:grpSpPr>
          <a:xfrm>
            <a:off x="897390" y="1054161"/>
            <a:ext cx="10923308" cy="5155206"/>
            <a:chOff x="546550" y="845453"/>
            <a:chExt cx="10923308" cy="515520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A531D29-E40B-401F-88B7-A824043ECB26}"/>
                </a:ext>
              </a:extLst>
            </p:cNvPr>
            <p:cNvSpPr txBox="1"/>
            <p:nvPr/>
          </p:nvSpPr>
          <p:spPr>
            <a:xfrm>
              <a:off x="3346899" y="1461006"/>
              <a:ext cx="812295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35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charset="0"/>
                </a:rPr>
                <a:t>Κλάδος </a:t>
              </a:r>
              <a:r>
                <a:rPr lang="el-GR" sz="3500" b="1" spc="3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charset="0"/>
                </a:rPr>
                <a:t>Υγείας ΤΕΑ-ΥΠΟΙΚ </a:t>
              </a:r>
            </a:p>
            <a:p>
              <a:r>
                <a:rPr lang="el-GR" sz="3500" b="1" spc="3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charset="0"/>
                </a:rPr>
                <a:t>(</a:t>
              </a:r>
              <a:r>
                <a:rPr lang="el-GR" sz="3500" b="1" spc="300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charset="0"/>
                </a:rPr>
                <a:t>Υγειονομικής Περίθαλψης)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0B76832D-4381-4420-8417-D2323A1B6602}"/>
                </a:ext>
              </a:extLst>
            </p:cNvPr>
            <p:cNvSpPr txBox="1"/>
            <p:nvPr/>
          </p:nvSpPr>
          <p:spPr>
            <a:xfrm>
              <a:off x="4983842" y="4430999"/>
              <a:ext cx="56889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l-GR" sz="3200" dirty="0" smtClean="0">
                  <a:solidFill>
                    <a:srgbClr val="FFFFFF"/>
                  </a:solidFill>
                  <a:ea typeface="Roboto Slab" pitchFamily="2" charset="0"/>
                  <a:cs typeface="Arial" panose="020B0604020202020204" pitchFamily="34" charset="0"/>
                </a:rPr>
                <a:t>Ολοκληρωμένες Λύσεις Υγείας για τους Ασφαλισμένους μας, με ελάχιστο κόστος!!!</a:t>
              </a:r>
              <a:endParaRPr lang="en-US" sz="3200" dirty="0">
                <a:solidFill>
                  <a:srgbClr val="FFFFFF"/>
                </a:solidFill>
                <a:ea typeface="Roboto Slab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F5E829F-FDDC-49CE-8EE7-E9CCCA624648}"/>
                </a:ext>
              </a:extLst>
            </p:cNvPr>
            <p:cNvSpPr txBox="1"/>
            <p:nvPr/>
          </p:nvSpPr>
          <p:spPr>
            <a:xfrm>
              <a:off x="546550" y="845453"/>
              <a:ext cx="2800349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spc="3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charset="0"/>
                </a:rPr>
                <a:t>0</a:t>
              </a:r>
              <a:r>
                <a:rPr lang="el-GR" sz="15000" spc="300" dirty="0" smtClean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Montserrat" charset="0"/>
                </a:rPr>
                <a:t>2</a:t>
              </a:r>
              <a:endParaRPr lang="en-US" sz="15000" spc="3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endParaRP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="" xmlns:a16="http://schemas.microsoft.com/office/drawing/2014/main" id="{E63F77F9-4957-49FC-AF14-938F2175C79B}"/>
                </a:ext>
              </a:extLst>
            </p:cNvPr>
            <p:cNvCxnSpPr/>
            <p:nvPr/>
          </p:nvCxnSpPr>
          <p:spPr>
            <a:xfrm rot="16200000" flipH="1">
              <a:off x="5941786" y="2607285"/>
              <a:ext cx="1759857" cy="1759857"/>
            </a:xfrm>
            <a:prstGeom prst="bentConnector3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66178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33" y="2532133"/>
            <a:ext cx="2860968" cy="10986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9E729-17A0-4703-8398-8DC8F4D8AD2E}"/>
              </a:ext>
            </a:extLst>
          </p:cNvPr>
          <p:cNvSpPr txBox="1"/>
          <p:nvPr/>
        </p:nvSpPr>
        <p:spPr>
          <a:xfrm>
            <a:off x="437390" y="880416"/>
            <a:ext cx="449159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  <a:ea typeface="Roboto Slab" pitchFamily="2" charset="0"/>
                <a:cs typeface="Calibri Light" pitchFamily="34" charset="0"/>
              </a:rPr>
              <a:t>Κλάδος Υγείας</a:t>
            </a:r>
            <a:r>
              <a:rPr kumimoji="0" lang="el-GR" sz="3200" b="1" i="0" u="none" strike="noStrike" kern="1200" cap="none" spc="30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itchFamily="34" charset="0"/>
                <a:ea typeface="Roboto Slab" pitchFamily="2" charset="0"/>
                <a:cs typeface="Calibri Light" pitchFamily="34" charset="0"/>
              </a:rPr>
              <a:t> 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itchFamily="34" charset="0"/>
              <a:ea typeface="Roboto Slab" pitchFamily="2" charset="0"/>
              <a:cs typeface="Calibri Light" pitchFamily="34" charset="0"/>
            </a:endParaRPr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EC27DBAF-47CB-4F11-B4C0-544961E927CB}"/>
              </a:ext>
            </a:extLst>
          </p:cNvPr>
          <p:cNvCxnSpPr>
            <a:cxnSpLocks/>
          </p:cNvCxnSpPr>
          <p:nvPr/>
        </p:nvCxnSpPr>
        <p:spPr>
          <a:xfrm>
            <a:off x="3512264" y="1645511"/>
            <a:ext cx="1575125" cy="146170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2F254A3-B664-43F8-9A40-8FB9A5F4162B}"/>
              </a:ext>
            </a:extLst>
          </p:cNvPr>
          <p:cNvSpPr txBox="1"/>
          <p:nvPr/>
        </p:nvSpPr>
        <p:spPr>
          <a:xfrm>
            <a:off x="437390" y="1665493"/>
            <a:ext cx="41041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3200" b="1" dirty="0" smtClean="0">
                <a:solidFill>
                  <a:srgbClr val="005689"/>
                </a:solidFill>
                <a:latin typeface="Calibri Light" panose="020F0302020204030204"/>
                <a:ea typeface="Roboto Slab" pitchFamily="2" charset="0"/>
                <a:cs typeface="Montserrat" charset="0"/>
              </a:rPr>
              <a:t>Συνεργαζόμενες </a:t>
            </a:r>
            <a:r>
              <a:rPr lang="el-GR" sz="3200" b="1" dirty="0">
                <a:solidFill>
                  <a:srgbClr val="005689"/>
                </a:solidFill>
                <a:latin typeface="Calibri Light" panose="020F0302020204030204"/>
                <a:ea typeface="Roboto Slab" pitchFamily="2" charset="0"/>
                <a:cs typeface="Montserrat" charset="0"/>
              </a:rPr>
              <a:t>Κλινικές </a:t>
            </a:r>
            <a:r>
              <a:rPr lang="el-GR" sz="3200" b="1" dirty="0" smtClean="0">
                <a:solidFill>
                  <a:srgbClr val="005689"/>
                </a:solidFill>
                <a:latin typeface="Calibri Light" panose="020F0302020204030204"/>
                <a:ea typeface="Roboto Slab" pitchFamily="2" charset="0"/>
                <a:cs typeface="Montserrat" charset="0"/>
              </a:rPr>
              <a:t>Δικτύου</a:t>
            </a:r>
          </a:p>
          <a:p>
            <a:pPr lvl="0"/>
            <a:endParaRPr lang="el-GR" sz="3200" b="1" dirty="0">
              <a:solidFill>
                <a:srgbClr val="005689"/>
              </a:solidFill>
              <a:latin typeface="Calibri Light" panose="020F0302020204030204"/>
              <a:ea typeface="Roboto Slab" pitchFamily="2" charset="0"/>
              <a:cs typeface="Montserrat" charset="0"/>
            </a:endParaRPr>
          </a:p>
          <a:p>
            <a:pPr lvl="0"/>
            <a:r>
              <a:rPr lang="el-GR" sz="3200" b="1" u="sng" dirty="0" smtClean="0">
                <a:solidFill>
                  <a:srgbClr val="005689"/>
                </a:solidFill>
                <a:latin typeface="Calibri Light" panose="020F0302020204030204"/>
                <a:ea typeface="Roboto Slab" pitchFamily="2" charset="0"/>
                <a:cs typeface="Montserrat" charset="0"/>
              </a:rPr>
              <a:t>ΠΑΝΕΛΛΗΝΙΑ </a:t>
            </a:r>
          </a:p>
          <a:p>
            <a:pPr lvl="0"/>
            <a:r>
              <a:rPr lang="el-GR" sz="3200" b="1" u="sng" dirty="0" smtClean="0">
                <a:solidFill>
                  <a:srgbClr val="005689"/>
                </a:solidFill>
                <a:latin typeface="Calibri Light" panose="020F0302020204030204"/>
                <a:ea typeface="Roboto Slab" pitchFamily="2" charset="0"/>
                <a:cs typeface="Montserrat" charset="0"/>
              </a:rPr>
              <a:t>ΚΑΛΥΨΗ!!!</a:t>
            </a:r>
          </a:p>
          <a:p>
            <a:pPr lvl="0"/>
            <a:endParaRPr kumimoji="0" lang="el-GR" sz="3200" b="1" i="0" u="sng" strike="noStrike" kern="1200" cap="none" spc="0" normalizeH="0" baseline="0" noProof="0" dirty="0">
              <a:ln>
                <a:noFill/>
              </a:ln>
              <a:solidFill>
                <a:srgbClr val="005689"/>
              </a:solidFill>
              <a:effectLst/>
              <a:uLnTx/>
              <a:uFillTx/>
              <a:latin typeface="Calibri Light" panose="020F0302020204030204"/>
              <a:ea typeface="Roboto Slab" pitchFamily="2" charset="0"/>
              <a:cs typeface="Montserrat" charset="0"/>
            </a:endParaRPr>
          </a:p>
          <a:p>
            <a:pPr lvl="0"/>
            <a:r>
              <a:rPr lang="el-GR" sz="3200" b="1" dirty="0">
                <a:solidFill>
                  <a:srgbClr val="005689"/>
                </a:solidFill>
                <a:latin typeface="Calibri Light" panose="020F0302020204030204"/>
                <a:ea typeface="Roboto Slab" pitchFamily="2" charset="0"/>
                <a:cs typeface="Montserrat" charset="0"/>
              </a:rPr>
              <a:t>Συνεργασία με Ευρωπαϊκή Πίστη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80" y="447817"/>
            <a:ext cx="4091720" cy="973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92" y="1592384"/>
            <a:ext cx="3138342" cy="1205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440" y="3346097"/>
            <a:ext cx="2926840" cy="1123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39" y="1679138"/>
            <a:ext cx="2663276" cy="1022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89" y="5738889"/>
            <a:ext cx="2428497" cy="9325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03" y="3344448"/>
            <a:ext cx="2720639" cy="1044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87" y="4418568"/>
            <a:ext cx="2398461" cy="9210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28" y="2586438"/>
            <a:ext cx="2448226" cy="9401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103" y="5223124"/>
            <a:ext cx="2746912" cy="1054814"/>
          </a:xfrm>
          <a:prstGeom prst="rect">
            <a:avLst/>
          </a:prstGeom>
        </p:spPr>
      </p:pic>
      <p:pic>
        <p:nvPicPr>
          <p:cNvPr id="21" name="3 - Εικόνα" descr="ΛΟΓΟΤΥΠΟ ΤΕΑ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Βιοκλινική – Controls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11" b="22059"/>
          <a:stretch/>
        </p:blipFill>
        <p:spPr bwMode="auto">
          <a:xfrm>
            <a:off x="5642695" y="4273629"/>
            <a:ext cx="1988330" cy="723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Διαγνωστικά Κέντρα Πειραιάς (ΥΓΕΙΑ - ΙΑΤΡΟΙ) | ΒΙΟΚΛΙΝΙΚΗ ΠΕΙΡΑΙΑ ΑΕ |  Vres.business - Επαγγελματικός οδηγός ΑΤΤΙΚΗΣ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59" y="5008060"/>
            <a:ext cx="2051153" cy="632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Ευρωπαϊκή Πίστη - Βικιπαίδεια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0" y="5697366"/>
            <a:ext cx="2393261" cy="963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8670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3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3"/>
          <a:srcRect l="19515" t="19350" r="21180" b="45095"/>
          <a:stretch/>
        </p:blipFill>
        <p:spPr>
          <a:xfrm>
            <a:off x="520700" y="664321"/>
            <a:ext cx="9952567" cy="33563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061" y="4066486"/>
            <a:ext cx="10574405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l-GR" sz="1750" b="1" dirty="0" smtClean="0">
                <a:solidFill>
                  <a:schemeClr val="accent4">
                    <a:lumMod val="75000"/>
                  </a:schemeClr>
                </a:solidFill>
                <a:ea typeface="Roboto Slab" pitchFamily="2" charset="0"/>
                <a:cs typeface="Montserrat" charset="0"/>
              </a:rPr>
              <a:t>Απολογιστικά στατιστικά στοιχεία Κλάδου </a:t>
            </a:r>
            <a:r>
              <a:rPr lang="el-GR" sz="1750" b="1" dirty="0">
                <a:solidFill>
                  <a:schemeClr val="accent4">
                    <a:lumMod val="75000"/>
                  </a:schemeClr>
                </a:solidFill>
                <a:ea typeface="Roboto Slab" pitchFamily="2" charset="0"/>
                <a:cs typeface="Montserrat" charset="0"/>
              </a:rPr>
              <a:t>Υγείας </a:t>
            </a:r>
            <a:r>
              <a:rPr lang="el-GR" sz="1750" b="1" dirty="0" smtClean="0">
                <a:solidFill>
                  <a:schemeClr val="accent4">
                    <a:lumMod val="75000"/>
                  </a:schemeClr>
                </a:solidFill>
                <a:ea typeface="Roboto Slab" pitchFamily="2" charset="0"/>
                <a:cs typeface="Montserrat" charset="0"/>
              </a:rPr>
              <a:t>από έναρξη λειτουργίας (5/2004 έως 5/2021 </a:t>
            </a:r>
            <a:r>
              <a:rPr lang="el-GR" sz="1750" b="1" dirty="0" smtClean="0">
                <a:solidFill>
                  <a:srgbClr val="00B050"/>
                </a:solidFill>
                <a:ea typeface="Roboto Slab" pitchFamily="2" charset="0"/>
                <a:cs typeface="Montserrat" charset="0"/>
              </a:rPr>
              <a:t>– 17 έτη</a:t>
            </a:r>
            <a:r>
              <a:rPr lang="el-GR" sz="1750" b="1" dirty="0" smtClean="0">
                <a:solidFill>
                  <a:schemeClr val="accent4">
                    <a:lumMod val="75000"/>
                  </a:schemeClr>
                </a:solidFill>
                <a:ea typeface="Roboto Slab" pitchFamily="2" charset="0"/>
                <a:cs typeface="Montserrat" charset="0"/>
              </a:rPr>
              <a:t>) </a:t>
            </a:r>
            <a:endParaRPr lang="el-GR" sz="1750" b="1" dirty="0">
              <a:solidFill>
                <a:schemeClr val="accent4">
                  <a:lumMod val="75000"/>
                </a:schemeClr>
              </a:solidFill>
              <a:ea typeface="Roboto Slab" pitchFamily="2" charset="0"/>
              <a:cs typeface="Montserrat" charset="0"/>
            </a:endParaRPr>
          </a:p>
        </p:txBody>
      </p:sp>
      <p:grpSp>
        <p:nvGrpSpPr>
          <p:cNvPr id="3" name="Ομάδα 5"/>
          <p:cNvGrpSpPr/>
          <p:nvPr/>
        </p:nvGrpSpPr>
        <p:grpSpPr>
          <a:xfrm>
            <a:off x="821064" y="4448383"/>
            <a:ext cx="1534216" cy="421169"/>
            <a:chOff x="125534" y="61634"/>
            <a:chExt cx="1534216" cy="649561"/>
          </a:xfrm>
        </p:grpSpPr>
        <p:sp>
          <p:nvSpPr>
            <p:cNvPr id="35" name="Ορθογώνιο 34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Ορθογώνιο 35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400" b="1" kern="1200" dirty="0" smtClean="0"/>
                <a:t>1</a:t>
              </a:r>
              <a:endParaRPr lang="el-GR" sz="1400" b="1" kern="1200" dirty="0"/>
            </a:p>
          </p:txBody>
        </p:sp>
      </p:grpSp>
      <p:grpSp>
        <p:nvGrpSpPr>
          <p:cNvPr id="5" name="Ομάδα 6"/>
          <p:cNvGrpSpPr/>
          <p:nvPr/>
        </p:nvGrpSpPr>
        <p:grpSpPr>
          <a:xfrm>
            <a:off x="821064" y="4959796"/>
            <a:ext cx="1534217" cy="1200671"/>
            <a:chOff x="70508" y="836375"/>
            <a:chExt cx="1785645" cy="1200671"/>
          </a:xfrm>
        </p:grpSpPr>
        <p:sp>
          <p:nvSpPr>
            <p:cNvPr id="33" name="Ορθογώνιο 32"/>
            <p:cNvSpPr/>
            <p:nvPr/>
          </p:nvSpPr>
          <p:spPr>
            <a:xfrm>
              <a:off x="70508" y="836375"/>
              <a:ext cx="1785645" cy="120067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Ορθογώνιο 33"/>
            <p:cNvSpPr/>
            <p:nvPr/>
          </p:nvSpPr>
          <p:spPr>
            <a:xfrm>
              <a:off x="70508" y="836375"/>
              <a:ext cx="1785645" cy="12006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l-GR" sz="1100" b="1" kern="12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r>
                <a:rPr lang="el-GR" sz="1200" b="1" kern="1200" dirty="0" smtClean="0">
                  <a:solidFill>
                    <a:schemeClr val="accent4">
                      <a:lumMod val="75000"/>
                    </a:schemeClr>
                  </a:solidFill>
                </a:rPr>
                <a:t>Εγγράφηκαν συνολικά: </a:t>
              </a:r>
            </a:p>
            <a:p>
              <a:pPr marL="114300" lvl="1" indent="-1143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l-GR" sz="1200" b="1" kern="1200" dirty="0" smtClean="0">
                  <a:solidFill>
                    <a:srgbClr val="FF0000"/>
                  </a:solidFill>
                </a:rPr>
                <a:t>    &gt; 50.000 </a:t>
              </a:r>
              <a:r>
                <a:rPr lang="el-GR" sz="1200" b="1" kern="1200" dirty="0" smtClean="0">
                  <a:solidFill>
                    <a:schemeClr val="accent4">
                      <a:lumMod val="75000"/>
                    </a:schemeClr>
                  </a:solidFill>
                </a:rPr>
                <a:t>ασφαλισμένα μέλη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l-GR" sz="500" b="1" kern="12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Ομάδα 8"/>
          <p:cNvGrpSpPr/>
          <p:nvPr/>
        </p:nvGrpSpPr>
        <p:grpSpPr>
          <a:xfrm>
            <a:off x="2837880" y="4959796"/>
            <a:ext cx="1534216" cy="1200671"/>
            <a:chOff x="2015750" y="820923"/>
            <a:chExt cx="1660815" cy="1149959"/>
          </a:xfrm>
        </p:grpSpPr>
        <p:sp>
          <p:nvSpPr>
            <p:cNvPr id="29" name="Ορθογώνιο 28"/>
            <p:cNvSpPr/>
            <p:nvPr/>
          </p:nvSpPr>
          <p:spPr>
            <a:xfrm>
              <a:off x="2015750" y="820923"/>
              <a:ext cx="1660815" cy="114995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Ορθογώνιο 29"/>
            <p:cNvSpPr/>
            <p:nvPr/>
          </p:nvSpPr>
          <p:spPr>
            <a:xfrm>
              <a:off x="2015750" y="820923"/>
              <a:ext cx="1660815" cy="1149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l-GR" sz="1200" kern="1200" dirty="0"/>
            </a:p>
          </p:txBody>
        </p:sp>
      </p:grpSp>
      <p:grpSp>
        <p:nvGrpSpPr>
          <p:cNvPr id="7" name="Ομάδα 10"/>
          <p:cNvGrpSpPr/>
          <p:nvPr/>
        </p:nvGrpSpPr>
        <p:grpSpPr>
          <a:xfrm>
            <a:off x="4854696" y="4959796"/>
            <a:ext cx="1534214" cy="1575607"/>
            <a:chOff x="3898814" y="832763"/>
            <a:chExt cx="2615785" cy="1772316"/>
          </a:xfrm>
        </p:grpSpPr>
        <p:sp>
          <p:nvSpPr>
            <p:cNvPr id="25" name="Ορθογώνιο 24"/>
            <p:cNvSpPr/>
            <p:nvPr/>
          </p:nvSpPr>
          <p:spPr>
            <a:xfrm>
              <a:off x="3898814" y="832763"/>
              <a:ext cx="2615785" cy="177231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Ορθογώνιο 25"/>
            <p:cNvSpPr/>
            <p:nvPr/>
          </p:nvSpPr>
          <p:spPr>
            <a:xfrm>
              <a:off x="4119089" y="909066"/>
              <a:ext cx="2395510" cy="1530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Κάλυψη 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άνω των 21.000 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νοσηλειών</a:t>
              </a:r>
            </a:p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l-GR" sz="12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Ομάδα 12"/>
          <p:cNvGrpSpPr/>
          <p:nvPr/>
        </p:nvGrpSpPr>
        <p:grpSpPr>
          <a:xfrm>
            <a:off x="6871510" y="5010508"/>
            <a:ext cx="1534217" cy="1378118"/>
            <a:chOff x="6732982" y="861013"/>
            <a:chExt cx="1642255" cy="1378118"/>
          </a:xfrm>
        </p:grpSpPr>
        <p:sp>
          <p:nvSpPr>
            <p:cNvPr id="20" name="Ορθογώνιο 19"/>
            <p:cNvSpPr/>
            <p:nvPr/>
          </p:nvSpPr>
          <p:spPr>
            <a:xfrm>
              <a:off x="6732982" y="861013"/>
              <a:ext cx="1642254" cy="1378118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Ορθογώνιο 21"/>
            <p:cNvSpPr/>
            <p:nvPr/>
          </p:nvSpPr>
          <p:spPr>
            <a:xfrm>
              <a:off x="6732983" y="861013"/>
              <a:ext cx="1642254" cy="1378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Αποζημιώσεις νοσηλειών ύψους 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άνω 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των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 32.000.000 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ευρώ σε 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12.500 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ασφαλισμένους</a:t>
              </a:r>
              <a:endParaRPr lang="el-GR" sz="12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endParaRPr lang="el-GR" sz="1200" kern="12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Ομάδα 14"/>
          <p:cNvGrpSpPr/>
          <p:nvPr/>
        </p:nvGrpSpPr>
        <p:grpSpPr>
          <a:xfrm>
            <a:off x="8849364" y="5014809"/>
            <a:ext cx="1623904" cy="1332497"/>
            <a:chOff x="8541037" y="831028"/>
            <a:chExt cx="1623904" cy="1332497"/>
          </a:xfrm>
        </p:grpSpPr>
        <p:sp>
          <p:nvSpPr>
            <p:cNvPr id="16" name="Ορθογώνιο 15"/>
            <p:cNvSpPr/>
            <p:nvPr/>
          </p:nvSpPr>
          <p:spPr>
            <a:xfrm>
              <a:off x="8541037" y="831028"/>
              <a:ext cx="1623904" cy="1332497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Ορθογώνιο 16"/>
            <p:cNvSpPr/>
            <p:nvPr/>
          </p:nvSpPr>
          <p:spPr>
            <a:xfrm>
              <a:off x="8541037" y="831028"/>
              <a:ext cx="1623904" cy="1332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Εξυπηρετήθηκαν άνω των 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12.000 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περιστατικών 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πρωτοβάθμιας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 </a:t>
              </a:r>
              <a:r>
                <a:rPr lang="el-GR" sz="1200" b="1" dirty="0" smtClean="0">
                  <a:solidFill>
                    <a:srgbClr val="FF0000"/>
                  </a:solidFill>
                </a:rPr>
                <a:t>περίθαλψης</a:t>
              </a:r>
              <a:r>
                <a:rPr lang="el-GR" sz="1200" b="1" dirty="0" smtClean="0">
                  <a:solidFill>
                    <a:schemeClr val="accent4">
                      <a:lumMod val="75000"/>
                    </a:schemeClr>
                  </a:solidFill>
                </a:rPr>
                <a:t> την περίοδο 2017-2021</a:t>
              </a:r>
              <a:endParaRPr lang="el-GR" sz="1200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Ομάδα 36"/>
          <p:cNvGrpSpPr/>
          <p:nvPr/>
        </p:nvGrpSpPr>
        <p:grpSpPr>
          <a:xfrm>
            <a:off x="2837879" y="4432045"/>
            <a:ext cx="1534216" cy="421169"/>
            <a:chOff x="125534" y="61634"/>
            <a:chExt cx="1534216" cy="649561"/>
          </a:xfrm>
        </p:grpSpPr>
        <p:sp>
          <p:nvSpPr>
            <p:cNvPr id="38" name="Ορθογώνιο 37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Ορθογώνιο 38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2</a:t>
              </a:r>
              <a:endParaRPr lang="el-GR" sz="1400" b="1" kern="1200" dirty="0"/>
            </a:p>
          </p:txBody>
        </p:sp>
      </p:grpSp>
      <p:grpSp>
        <p:nvGrpSpPr>
          <p:cNvPr id="11" name="Ομάδα 39"/>
          <p:cNvGrpSpPr/>
          <p:nvPr/>
        </p:nvGrpSpPr>
        <p:grpSpPr>
          <a:xfrm>
            <a:off x="4854694" y="4440929"/>
            <a:ext cx="1534216" cy="421169"/>
            <a:chOff x="125534" y="61634"/>
            <a:chExt cx="1534216" cy="649561"/>
          </a:xfrm>
        </p:grpSpPr>
        <p:sp>
          <p:nvSpPr>
            <p:cNvPr id="41" name="Ορθογώνιο 40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Ορθογώνιο 41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3</a:t>
              </a:r>
              <a:endParaRPr lang="el-GR" sz="1400" b="1" kern="1200" dirty="0"/>
            </a:p>
          </p:txBody>
        </p:sp>
      </p:grpSp>
      <p:grpSp>
        <p:nvGrpSpPr>
          <p:cNvPr id="12" name="Ομάδα 42"/>
          <p:cNvGrpSpPr/>
          <p:nvPr/>
        </p:nvGrpSpPr>
        <p:grpSpPr>
          <a:xfrm>
            <a:off x="6871509" y="4424591"/>
            <a:ext cx="1534216" cy="421169"/>
            <a:chOff x="125534" y="61634"/>
            <a:chExt cx="1534216" cy="649561"/>
          </a:xfrm>
        </p:grpSpPr>
        <p:sp>
          <p:nvSpPr>
            <p:cNvPr id="44" name="Ορθογώνιο 43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Ορθογώνιο 44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4</a:t>
              </a:r>
              <a:endParaRPr lang="el-GR" sz="1400" b="1" kern="1200" dirty="0"/>
            </a:p>
          </p:txBody>
        </p:sp>
      </p:grpSp>
      <p:grpSp>
        <p:nvGrpSpPr>
          <p:cNvPr id="13" name="Ομάδα 45"/>
          <p:cNvGrpSpPr/>
          <p:nvPr/>
        </p:nvGrpSpPr>
        <p:grpSpPr>
          <a:xfrm>
            <a:off x="8888324" y="4424590"/>
            <a:ext cx="1534216" cy="421169"/>
            <a:chOff x="125534" y="61634"/>
            <a:chExt cx="1534216" cy="649561"/>
          </a:xfrm>
        </p:grpSpPr>
        <p:sp>
          <p:nvSpPr>
            <p:cNvPr id="47" name="Ορθογώνιο 46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Ορθογώνιο 47"/>
            <p:cNvSpPr/>
            <p:nvPr/>
          </p:nvSpPr>
          <p:spPr>
            <a:xfrm>
              <a:off x="125534" y="61634"/>
              <a:ext cx="1534216" cy="649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400" b="1" kern="1200" dirty="0" smtClean="0"/>
                <a:t>5</a:t>
              </a:r>
              <a:endParaRPr lang="el-GR" sz="1400" b="1" kern="1200" dirty="0"/>
            </a:p>
          </p:txBody>
        </p:sp>
      </p:grpSp>
      <p:sp>
        <p:nvSpPr>
          <p:cNvPr id="53" name="52 - Ορθογώνιο"/>
          <p:cNvSpPr/>
          <p:nvPr/>
        </p:nvSpPr>
        <p:spPr>
          <a:xfrm>
            <a:off x="2837879" y="5165124"/>
            <a:ext cx="153421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algn="ctr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l-GR" sz="1200" b="1" dirty="0" smtClean="0">
                <a:solidFill>
                  <a:schemeClr val="accent4">
                    <a:lumMod val="75000"/>
                  </a:schemeClr>
                </a:solidFill>
              </a:rPr>
              <a:t>Που αντιστοιχούν σε πάνω από </a:t>
            </a:r>
            <a:r>
              <a:rPr lang="el-GR" sz="1200" b="1" dirty="0" smtClean="0">
                <a:solidFill>
                  <a:srgbClr val="FF0000"/>
                </a:solidFill>
              </a:rPr>
              <a:t>10.000 </a:t>
            </a:r>
            <a:r>
              <a:rPr lang="el-GR" sz="1200" b="1" dirty="0" smtClean="0">
                <a:solidFill>
                  <a:schemeClr val="accent4">
                    <a:lumMod val="75000"/>
                  </a:schemeClr>
                </a:solidFill>
              </a:rPr>
              <a:t>οικογένειες</a:t>
            </a:r>
            <a:endParaRPr lang="el-GR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062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669E729-17A0-4703-8398-8DC8F4D8AD2E}"/>
              </a:ext>
            </a:extLst>
          </p:cNvPr>
          <p:cNvSpPr txBox="1"/>
          <p:nvPr/>
        </p:nvSpPr>
        <p:spPr>
          <a:xfrm>
            <a:off x="609602" y="808334"/>
            <a:ext cx="4174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ea typeface="Roboto Slab" pitchFamily="2" charset="0"/>
                <a:cs typeface="Montserrat" charset="0"/>
              </a:rPr>
              <a:t>Τρέχουσα Δαπάνη Υγείας ως % του ΑΕΠ στις χώρες του ΟΟΣΑ, 2019</a:t>
            </a:r>
            <a:endParaRPr lang="en-US" sz="1200" b="1" dirty="0">
              <a:ea typeface="Roboto Slab" pitchFamily="2" charset="0"/>
              <a:cs typeface="Montserrat" charset="0"/>
            </a:endParaRPr>
          </a:p>
        </p:txBody>
      </p:sp>
      <p:pic>
        <p:nvPicPr>
          <p:cNvPr id="9" name="3 - Εικόνα" descr="ΛΟΓΟΤΥΠΟ ΤΕΑ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990543" cy="6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Γράφημα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26184140"/>
              </p:ext>
            </p:extLst>
          </p:nvPr>
        </p:nvGraphicFramePr>
        <p:xfrm>
          <a:off x="592667" y="1171529"/>
          <a:ext cx="4512733" cy="5591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Γράφημα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89733972"/>
              </p:ext>
            </p:extLst>
          </p:nvPr>
        </p:nvGraphicFramePr>
        <p:xfrm>
          <a:off x="5494866" y="1562442"/>
          <a:ext cx="6129867" cy="284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669E729-17A0-4703-8398-8DC8F4D8AD2E}"/>
              </a:ext>
            </a:extLst>
          </p:cNvPr>
          <p:cNvSpPr txBox="1"/>
          <p:nvPr/>
        </p:nvSpPr>
        <p:spPr>
          <a:xfrm>
            <a:off x="5698068" y="1131499"/>
            <a:ext cx="5706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ea typeface="Roboto Slab" pitchFamily="2" charset="0"/>
                <a:cs typeface="Montserrat" charset="0"/>
              </a:rPr>
              <a:t>Τρέχουσα Δαπάνη Υγείας ως % του ΑΕΠ και σε $ΡΡΡ στην Ελλάδα, 1988-2019</a:t>
            </a:r>
            <a:endParaRPr lang="en-US" sz="1200" b="1" dirty="0">
              <a:ea typeface="Roboto Slab" pitchFamily="2" charset="0"/>
              <a:cs typeface="Montserrat" charset="0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5308600" y="634702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chemeClr val="accent4"/>
              </a:buClr>
            </a:pPr>
            <a:r>
              <a:rPr lang="el-GR" sz="1400" b="1" dirty="0" smtClean="0">
                <a:ea typeface="Times New Roman" pitchFamily="18" charset="0"/>
                <a:cs typeface="Calibri" pitchFamily="34" charset="0"/>
              </a:rPr>
              <a:t>Πηγή: </a:t>
            </a:r>
            <a:r>
              <a:rPr lang="en-US" sz="1400" b="1" dirty="0" smtClean="0">
                <a:ea typeface="Times New Roman" pitchFamily="18" charset="0"/>
                <a:cs typeface="Calibri" pitchFamily="34" charset="0"/>
              </a:rPr>
              <a:t>OECD Health Statistics, 2020</a:t>
            </a:r>
            <a:endParaRPr lang="el-GR" sz="1400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308600" y="4407243"/>
            <a:ext cx="633306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400" dirty="0" smtClean="0">
                <a:solidFill>
                  <a:srgbClr val="000000"/>
                </a:solidFill>
              </a:rPr>
              <a:t>Το </a:t>
            </a:r>
            <a:r>
              <a:rPr lang="el-GR" sz="1400" dirty="0">
                <a:solidFill>
                  <a:srgbClr val="000000"/>
                </a:solidFill>
              </a:rPr>
              <a:t>2019, </a:t>
            </a:r>
            <a:r>
              <a:rPr lang="el-GR" sz="1400" b="1" dirty="0">
                <a:solidFill>
                  <a:srgbClr val="FF0000"/>
                </a:solidFill>
              </a:rPr>
              <a:t>επί συνόλου </a:t>
            </a:r>
            <a:r>
              <a:rPr lang="el-GR" sz="1400" b="1" dirty="0" smtClean="0">
                <a:solidFill>
                  <a:srgbClr val="FF0000"/>
                </a:solidFill>
              </a:rPr>
              <a:t>€14,4 </a:t>
            </a:r>
            <a:r>
              <a:rPr lang="el-GR" sz="1400" b="1" dirty="0">
                <a:solidFill>
                  <a:srgbClr val="FF0000"/>
                </a:solidFill>
              </a:rPr>
              <a:t>δισ. </a:t>
            </a:r>
            <a:r>
              <a:rPr lang="el-GR" sz="1400" dirty="0">
                <a:solidFill>
                  <a:srgbClr val="000000"/>
                </a:solidFill>
              </a:rPr>
              <a:t>ευρώ δαπανών υγείας στη χώρα, παρά την θεσμοθετημένη ευρεία και καθολική δημόσια περίθαλψη και κοινωνική </a:t>
            </a:r>
            <a:r>
              <a:rPr lang="el-GR" sz="1400" dirty="0" smtClean="0">
                <a:solidFill>
                  <a:srgbClr val="000000"/>
                </a:solidFill>
              </a:rPr>
              <a:t>ασφάλισ</a:t>
            </a:r>
            <a:r>
              <a:rPr lang="el-GR" sz="1400" dirty="0" smtClean="0">
                <a:solidFill>
                  <a:srgbClr val="000000"/>
                </a:solidFill>
              </a:rPr>
              <a:t>η:</a:t>
            </a:r>
            <a:endParaRPr lang="el-GR" sz="1400" dirty="0" smtClean="0">
              <a:solidFill>
                <a:srgbClr val="000000"/>
              </a:solidFill>
            </a:endParaRPr>
          </a:p>
          <a:p>
            <a:pPr algn="just"/>
            <a:r>
              <a:rPr lang="el-GR" sz="1400" dirty="0" smtClean="0">
                <a:solidFill>
                  <a:srgbClr val="000000"/>
                </a:solidFill>
              </a:rPr>
              <a:t>- </a:t>
            </a:r>
            <a:r>
              <a:rPr lang="el-GR" sz="1400" dirty="0" smtClean="0">
                <a:solidFill>
                  <a:srgbClr val="000000"/>
                </a:solidFill>
              </a:rPr>
              <a:t>Οι </a:t>
            </a:r>
            <a:r>
              <a:rPr lang="el-GR" sz="1400" b="1" dirty="0" smtClean="0">
                <a:solidFill>
                  <a:srgbClr val="FF0000"/>
                </a:solidFill>
              </a:rPr>
              <a:t>πολίτες πλήρωσαν περίπου το 40%, </a:t>
            </a:r>
            <a:r>
              <a:rPr lang="el-GR" sz="1400" dirty="0">
                <a:solidFill>
                  <a:srgbClr val="000000"/>
                </a:solidFill>
              </a:rPr>
              <a:t>δηλαδή, </a:t>
            </a:r>
            <a:r>
              <a:rPr lang="el-GR" sz="1400" dirty="0" smtClean="0">
                <a:solidFill>
                  <a:srgbClr val="000000"/>
                </a:solidFill>
              </a:rPr>
              <a:t>€5,7 </a:t>
            </a:r>
            <a:r>
              <a:rPr lang="el-GR" sz="1400" dirty="0">
                <a:solidFill>
                  <a:srgbClr val="000000"/>
                </a:solidFill>
              </a:rPr>
              <a:t>δισ</a:t>
            </a:r>
            <a:r>
              <a:rPr lang="el-GR" sz="1400" dirty="0" smtClean="0">
                <a:solidFill>
                  <a:srgbClr val="000000"/>
                </a:solidFill>
              </a:rPr>
              <a:t>., </a:t>
            </a:r>
            <a:r>
              <a:rPr lang="el-GR" sz="1400" dirty="0">
                <a:solidFill>
                  <a:srgbClr val="000000"/>
                </a:solidFill>
              </a:rPr>
              <a:t>με άμεσες ιδιωτικές </a:t>
            </a:r>
            <a:r>
              <a:rPr lang="el-GR" sz="1400" dirty="0" smtClean="0">
                <a:solidFill>
                  <a:srgbClr val="000000"/>
                </a:solidFill>
              </a:rPr>
              <a:t>πληρωμές ή με ασφαλιστήρια συμβόλαια. </a:t>
            </a:r>
          </a:p>
          <a:p>
            <a:pPr algn="just"/>
            <a:r>
              <a:rPr lang="el-GR" sz="1400" dirty="0" smtClean="0">
                <a:solidFill>
                  <a:srgbClr val="000000"/>
                </a:solidFill>
              </a:rPr>
              <a:t>- Η </a:t>
            </a:r>
            <a:r>
              <a:rPr lang="el-GR" sz="1400" b="1" dirty="0" smtClean="0">
                <a:solidFill>
                  <a:srgbClr val="FF0000"/>
                </a:solidFill>
              </a:rPr>
              <a:t>Ιδιωτική </a:t>
            </a:r>
            <a:r>
              <a:rPr lang="el-GR" sz="1400" b="1" dirty="0" smtClean="0">
                <a:solidFill>
                  <a:srgbClr val="FF0000"/>
                </a:solidFill>
              </a:rPr>
              <a:t>Ασφάλιση </a:t>
            </a:r>
            <a:r>
              <a:rPr lang="el-GR" sz="1400" b="1" dirty="0" smtClean="0">
                <a:solidFill>
                  <a:srgbClr val="FF0000"/>
                </a:solidFill>
              </a:rPr>
              <a:t>πλήρωσε τα €672 </a:t>
            </a:r>
            <a:r>
              <a:rPr lang="el-GR" sz="1400" b="1" dirty="0">
                <a:solidFill>
                  <a:srgbClr val="FF0000"/>
                </a:solidFill>
              </a:rPr>
              <a:t>εκατ</a:t>
            </a:r>
            <a:r>
              <a:rPr lang="el-GR" sz="1400" dirty="0">
                <a:solidFill>
                  <a:srgbClr val="000000"/>
                </a:solidFill>
              </a:rPr>
              <a:t>., </a:t>
            </a:r>
            <a:r>
              <a:rPr lang="el-GR" sz="1400" dirty="0" smtClean="0">
                <a:solidFill>
                  <a:srgbClr val="000000"/>
                </a:solidFill>
              </a:rPr>
              <a:t>(περίπου 12</a:t>
            </a:r>
            <a:r>
              <a:rPr lang="el-GR" sz="1400" dirty="0">
                <a:solidFill>
                  <a:srgbClr val="000000"/>
                </a:solidFill>
              </a:rPr>
              <a:t>% της ιδιωτικής </a:t>
            </a:r>
            <a:r>
              <a:rPr lang="el-GR" sz="1400" dirty="0" smtClean="0">
                <a:solidFill>
                  <a:srgbClr val="000000"/>
                </a:solidFill>
              </a:rPr>
              <a:t>δαπάνης και </a:t>
            </a:r>
            <a:r>
              <a:rPr lang="el-GR" sz="1400" dirty="0">
                <a:solidFill>
                  <a:srgbClr val="000000"/>
                </a:solidFill>
              </a:rPr>
              <a:t>το 4,7% της </a:t>
            </a:r>
            <a:r>
              <a:rPr lang="el-GR" sz="1400" dirty="0" smtClean="0">
                <a:solidFill>
                  <a:srgbClr val="000000"/>
                </a:solidFill>
              </a:rPr>
              <a:t>συνολικής) και τα υπόλοιπα είναι </a:t>
            </a:r>
            <a:r>
              <a:rPr lang="en-US" sz="1400" dirty="0" smtClean="0">
                <a:solidFill>
                  <a:srgbClr val="000000"/>
                </a:solidFill>
              </a:rPr>
              <a:t>out-of-pocket (</a:t>
            </a:r>
            <a:r>
              <a:rPr lang="el-GR" sz="1400" dirty="0" smtClean="0">
                <a:solidFill>
                  <a:srgbClr val="000000"/>
                </a:solidFill>
              </a:rPr>
              <a:t>άτυπες πληρωμές</a:t>
            </a:r>
            <a:r>
              <a:rPr lang="en-US" sz="1400" dirty="0" smtClean="0">
                <a:solidFill>
                  <a:srgbClr val="000000"/>
                </a:solidFill>
              </a:rPr>
              <a:t>). </a:t>
            </a:r>
            <a:endParaRPr lang="el-GR" sz="1400" dirty="0"/>
          </a:p>
        </p:txBody>
      </p:sp>
      <p:sp>
        <p:nvSpPr>
          <p:cNvPr id="3" name="Ορθογώνιο 2"/>
          <p:cNvSpPr/>
          <p:nvPr/>
        </p:nvSpPr>
        <p:spPr>
          <a:xfrm>
            <a:off x="5816677" y="1562442"/>
            <a:ext cx="2743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/>
              <a:t>Η αντίστοιχη δαπάνη για το Μ.Ο. των χωρών του ΟΟΣΑ είναι </a:t>
            </a:r>
            <a:r>
              <a:rPr lang="el-GR" sz="1200" b="1" dirty="0" smtClean="0"/>
              <a:t>$4.223,5 ΡΡΡ</a:t>
            </a:r>
            <a:endParaRPr lang="el-GR" sz="1200" b="1" dirty="0"/>
          </a:p>
        </p:txBody>
      </p:sp>
      <p:pic>
        <p:nvPicPr>
          <p:cNvPr id="15" name="14 - Εικόνα" descr="INCO21_slid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455" y="-1"/>
            <a:ext cx="2339546" cy="11314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2190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59">
      <a:dk1>
        <a:srgbClr val="000000"/>
      </a:dk1>
      <a:lt1>
        <a:srgbClr val="FFFFFF"/>
      </a:lt1>
      <a:dk2>
        <a:srgbClr val="7D8287"/>
      </a:dk2>
      <a:lt2>
        <a:srgbClr val="EBEEF0"/>
      </a:lt2>
      <a:accent1>
        <a:srgbClr val="20C4F4"/>
      </a:accent1>
      <a:accent2>
        <a:srgbClr val="4AC2C5"/>
      </a:accent2>
      <a:accent3>
        <a:srgbClr val="0690B3"/>
      </a:accent3>
      <a:accent4>
        <a:srgbClr val="005689"/>
      </a:accent4>
      <a:accent5>
        <a:srgbClr val="FFAF00"/>
      </a:accent5>
      <a:accent6>
        <a:srgbClr val="FF0000"/>
      </a:accent6>
      <a:hlink>
        <a:srgbClr val="C0000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4435643D916274D8D778179F98BEC24" ma:contentTypeVersion="20" ma:contentTypeDescription="Δημιουργία νέου εγγράφου" ma:contentTypeScope="" ma:versionID="c37f02eb6934bbf9a3657b1bdf7f8d8d">
  <xsd:schema xmlns:xsd="http://www.w3.org/2001/XMLSchema" xmlns:xs="http://www.w3.org/2001/XMLSchema" xmlns:p="http://schemas.microsoft.com/office/2006/metadata/properties" xmlns:ns2="4a93b3ec-f7c4-4964-8ff5-851766eaaead" xmlns:ns3="5ed7acba-4852-458a-a5b7-96845d324846" targetNamespace="http://schemas.microsoft.com/office/2006/metadata/properties" ma:root="true" ma:fieldsID="6c0657401a994117849c7cafd75a4d20" ns2:_="" ns3:_="">
    <xsd:import namespace="4a93b3ec-f7c4-4964-8ff5-851766eaaead"/>
    <xsd:import namespace="5ed7acba-4852-458a-a5b7-96845d3248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3b3ec-f7c4-4964-8ff5-851766eaae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Τιμή αναγνωριστικού εγγράφου" ma:description="Η τιμή του αναγνωριστικού εγγράφου που έχει αντιστοιχιστεί σε αυτό το στοιχείο." ma:internalName="_dlc_DocId" ma:readOnly="true">
      <xsd:simpleType>
        <xsd:restriction base="dms:Text"/>
      </xsd:simpleType>
    </xsd:element>
    <xsd:element name="_dlc_DocIdUrl" ma:index="9" nillable="true" ma:displayName="Αναγνωριστικό εγγράφου" ma:description="Μόνιμη σύνδεση σε αυτό το έγγραφο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7acba-4852-458a-a5b7-96845d3248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93b3ec-f7c4-4964-8ff5-851766eaaead">7H5M474SN65M-903192129-397569</_dlc_DocId>
    <_dlc_DocIdUrl xmlns="4a93b3ec-f7c4-4964-8ff5-851766eaaead">
      <Url>https://ethosmediasa.sharepoint.com/sites/EthosCloud/_layouts/15/DocIdRedir.aspx?ID=7H5M474SN65M-903192129-397569</Url>
      <Description>7H5M474SN65M-903192129-397569</Description>
    </_dlc_DocIdUrl>
  </documentManagement>
</p:properties>
</file>

<file path=customXml/itemProps1.xml><?xml version="1.0" encoding="utf-8"?>
<ds:datastoreItem xmlns:ds="http://schemas.openxmlformats.org/officeDocument/2006/customXml" ds:itemID="{5C218562-28E7-4ADF-BD8E-95AC0E26B1D1}"/>
</file>

<file path=customXml/itemProps2.xml><?xml version="1.0" encoding="utf-8"?>
<ds:datastoreItem xmlns:ds="http://schemas.openxmlformats.org/officeDocument/2006/customXml" ds:itemID="{CCCF7F77-1D37-483C-A084-C9B307BE742C}"/>
</file>

<file path=customXml/itemProps3.xml><?xml version="1.0" encoding="utf-8"?>
<ds:datastoreItem xmlns:ds="http://schemas.openxmlformats.org/officeDocument/2006/customXml" ds:itemID="{2350A25B-4B6B-4A2E-AE01-5AFA8CA834B9}"/>
</file>

<file path=customXml/itemProps4.xml><?xml version="1.0" encoding="utf-8"?>
<ds:datastoreItem xmlns:ds="http://schemas.openxmlformats.org/officeDocument/2006/customXml" ds:itemID="{AC17517B-7DAF-4AE7-94CF-4D994EC2E9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36826</TotalTime>
  <Words>602</Words>
  <Application>Microsoft Office PowerPoint</Application>
  <PresentationFormat>Προσαρμογή</PresentationFormat>
  <Paragraphs>95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1_Office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6973</cp:revision>
  <dcterms:created xsi:type="dcterms:W3CDTF">2017-12-06T10:15:39Z</dcterms:created>
  <dcterms:modified xsi:type="dcterms:W3CDTF">2021-06-14T12:55:23Z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0x01010074435643D916274D8D778179F98BEC24</vt:lpwstr>
  </property>
  <property fmtid="{D5CDD505-2E9C-101B-9397-08002B2CF9AE}" pid="3" name="_dlc_DocIdItemGuid">
    <vt:lpwstr>12253450-e0f3-4007-a120-6bc83c48f992</vt:lpwstr>
  </property>
</Properties>
</file>